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11" r:id="rId3"/>
    <p:sldId id="284" r:id="rId4"/>
    <p:sldId id="281" r:id="rId5"/>
    <p:sldId id="283" r:id="rId6"/>
    <p:sldId id="310" r:id="rId7"/>
    <p:sldId id="258" r:id="rId8"/>
    <p:sldId id="308" r:id="rId9"/>
    <p:sldId id="302" r:id="rId10"/>
    <p:sldId id="294" r:id="rId11"/>
    <p:sldId id="301" r:id="rId12"/>
    <p:sldId id="296" r:id="rId13"/>
    <p:sldId id="297" r:id="rId14"/>
    <p:sldId id="274" r:id="rId15"/>
    <p:sldId id="295" r:id="rId16"/>
    <p:sldId id="303" r:id="rId17"/>
    <p:sldId id="257" r:id="rId18"/>
    <p:sldId id="275" r:id="rId19"/>
    <p:sldId id="305" r:id="rId20"/>
    <p:sldId id="306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8" autoAdjust="0"/>
    <p:restoredTop sz="94660"/>
  </p:normalViewPr>
  <p:slideViewPr>
    <p:cSldViewPr>
      <p:cViewPr varScale="1">
        <p:scale>
          <a:sx n="54" d="100"/>
          <a:sy n="54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06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5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00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1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4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78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2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4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48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0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55E2273-B713-4DFA-8EF5-C5BCA6381535}" type="datetimeFigureOut">
              <a:rPr lang="pt-BR" smtClean="0"/>
              <a:t>17/11/2019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D08CE8-582F-44C8-B7DE-851221BFFC4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298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400" dirty="0"/>
              <a:t>O POEMA E A CANÇÃO 1</a:t>
            </a:r>
          </a:p>
        </p:txBody>
      </p:sp>
      <p:pic>
        <p:nvPicPr>
          <p:cNvPr id="7" name="Imagem 6" descr="Uma imagem contendo água, azul&#10;&#10;Descrição gerada automaticamente">
            <a:extLst>
              <a:ext uri="{FF2B5EF4-FFF2-40B4-BE49-F238E27FC236}">
                <a16:creationId xmlns:a16="http://schemas.microsoft.com/office/drawing/2014/main" id="{097CD4B4-11CC-46D1-9D96-F3C92EB41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3212976"/>
            <a:ext cx="235391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5488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78217" y="54045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(PERRONE, 1988, p.9)</a:t>
            </a:r>
          </a:p>
        </p:txBody>
      </p:sp>
    </p:spTree>
    <p:extLst>
      <p:ext uri="{BB962C8B-B14F-4D97-AF65-F5344CB8AC3E}">
        <p14:creationId xmlns:p14="http://schemas.microsoft.com/office/powerpoint/2010/main" val="86805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28838" cy="435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878217" y="54045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(NAVES, 2003, p.254)</a:t>
            </a:r>
          </a:p>
        </p:txBody>
      </p:sp>
    </p:spTree>
    <p:extLst>
      <p:ext uri="{BB962C8B-B14F-4D97-AF65-F5344CB8AC3E}">
        <p14:creationId xmlns:p14="http://schemas.microsoft.com/office/powerpoint/2010/main" val="143031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077830" cy="416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5035242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(MATOS, 2003, p.81)</a:t>
            </a:r>
          </a:p>
        </p:txBody>
      </p:sp>
    </p:spTree>
    <p:extLst>
      <p:ext uri="{BB962C8B-B14F-4D97-AF65-F5344CB8AC3E}">
        <p14:creationId xmlns:p14="http://schemas.microsoft.com/office/powerpoint/2010/main" val="168112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803280" cy="52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128444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(MATOS, 2003, p.87)</a:t>
            </a:r>
          </a:p>
        </p:txBody>
      </p:sp>
    </p:spTree>
    <p:extLst>
      <p:ext uri="{BB962C8B-B14F-4D97-AF65-F5344CB8AC3E}">
        <p14:creationId xmlns:p14="http://schemas.microsoft.com/office/powerpoint/2010/main" val="99948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/>
              <a:t>letra de música = poema?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57876"/>
            <a:ext cx="5111849" cy="35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7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84776" cy="494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64088" y="57739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(PERRONE, 1988, p.12)</a:t>
            </a:r>
          </a:p>
        </p:txBody>
      </p:sp>
    </p:spTree>
    <p:extLst>
      <p:ext uri="{BB962C8B-B14F-4D97-AF65-F5344CB8AC3E}">
        <p14:creationId xmlns:p14="http://schemas.microsoft.com/office/powerpoint/2010/main" val="175541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8" y="1196752"/>
            <a:ext cx="8157377" cy="414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868144" y="5560228"/>
            <a:ext cx="290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(MORICONI, 2003, p.250)</a:t>
            </a:r>
          </a:p>
        </p:txBody>
      </p:sp>
    </p:spTree>
    <p:extLst>
      <p:ext uri="{BB962C8B-B14F-4D97-AF65-F5344CB8AC3E}">
        <p14:creationId xmlns:p14="http://schemas.microsoft.com/office/powerpoint/2010/main" val="387134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/>
              <a:t>Analisando a letra de uma canção (impressa como texto em um livro) como um poema...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48347"/>
            <a:ext cx="8208911" cy="387781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ANÁLISE GRAFEMÁTICA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Análise dos traços gráficos distintivos que permitem o entendimento visual das palavras na língua escrita, engloba, portanto, a análise morfológica  (uso de substantivos/verbos/adjetivos/etc...) os sinais de pontuação, caixa alta e caixa baixa, etc... (Também engloba a camada ótica, caso o poema a possua).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ANÁLISE FÔNICA (ritmo/rimas/sons – considerados a partir da leitura oral do texto como um poema)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ANÁLISE SEMÂNTICA (sentido/figuras de linguagem: metáforas, metonímias, etc...)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ANÁLISE SINTÁTICA (coordenação, subordinação, inversão)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ANÁLISE CONTEXTUAL (autor, estilo, contexto artístico/histórico)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797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Suportes teóricos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31640" y="2248347"/>
            <a:ext cx="6840760" cy="38778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Cada texto exige do leitor crítico a intuição e a sensibilidade para buscar os caminhos teóricos por meio dos quais encaminhar suas reflexões. Com o poema da canção não é diferente. Assim, além de reconhecer o que na letra da canção são aspectos verbais passíveis de serem identificados e dimensionados a partir do conhecimento sobre a língua e sobre o gênero lírico, é necessário descobrir que outras áreas do conhecimento podem oferecer um suporte teórico adequado e produtivo em relação ao texto em foco.</a:t>
            </a:r>
          </a:p>
        </p:txBody>
      </p:sp>
    </p:spTree>
    <p:extLst>
      <p:ext uri="{BB962C8B-B14F-4D97-AF65-F5344CB8AC3E}">
        <p14:creationId xmlns:p14="http://schemas.microsoft.com/office/powerpoint/2010/main" val="161136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Passemos, então, ao que aqui nos interessa:</a:t>
            </a: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2" b="19022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sz="3600" b="1" dirty="0"/>
              <a:t>O poético nas letras da MPB</a:t>
            </a:r>
          </a:p>
        </p:txBody>
      </p:sp>
    </p:spTree>
    <p:extLst>
      <p:ext uri="{BB962C8B-B14F-4D97-AF65-F5344CB8AC3E}">
        <p14:creationId xmlns:p14="http://schemas.microsoft.com/office/powerpoint/2010/main" val="169882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Sempre a música...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83341" y="3933056"/>
            <a:ext cx="6777318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Sergipe é Poesia!</a:t>
            </a:r>
          </a:p>
        </p:txBody>
      </p:sp>
    </p:spTree>
    <p:extLst>
      <p:ext uri="{BB962C8B-B14F-4D97-AF65-F5344CB8AC3E}">
        <p14:creationId xmlns:p14="http://schemas.microsoft.com/office/powerpoint/2010/main" val="238235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caráter popular da canção como gênero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2534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5400" cap="none" dirty="0">
                <a:solidFill>
                  <a:schemeClr val="tx1"/>
                </a:solidFill>
                <a:latin typeface="+mj-lt"/>
              </a:rPr>
              <a:t>lhe confere o poder de dialogar diretamente com nossas...</a:t>
            </a:r>
          </a:p>
        </p:txBody>
      </p:sp>
    </p:spTree>
    <p:extLst>
      <p:ext uri="{BB962C8B-B14F-4D97-AF65-F5344CB8AC3E}">
        <p14:creationId xmlns:p14="http://schemas.microsoft.com/office/powerpoint/2010/main" val="70315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Tristezas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87624" y="3789040"/>
            <a:ext cx="677731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Alegrias</a:t>
            </a:r>
          </a:p>
        </p:txBody>
      </p:sp>
    </p:spTree>
    <p:extLst>
      <p:ext uri="{BB962C8B-B14F-4D97-AF65-F5344CB8AC3E}">
        <p14:creationId xmlns:p14="http://schemas.microsoft.com/office/powerpoint/2010/main" val="341694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9480" y="3717032"/>
            <a:ext cx="6934927" cy="23762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100" cap="none" dirty="0">
                <a:solidFill>
                  <a:schemeClr val="tx1"/>
                </a:solidFill>
              </a:rPr>
              <a:t>EUTERPE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cap="none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cap="none" dirty="0">
                <a:solidFill>
                  <a:schemeClr val="tx1"/>
                </a:solidFill>
              </a:rPr>
              <a:t>Uma das nove musas gregas, Euterpe era filha de </a:t>
            </a:r>
            <a:r>
              <a:rPr lang="pt-BR" cap="none" dirty="0" err="1">
                <a:solidFill>
                  <a:schemeClr val="tx1"/>
                </a:solidFill>
              </a:rPr>
              <a:t>Mnemosine</a:t>
            </a:r>
            <a:r>
              <a:rPr lang="pt-BR" cap="none" dirty="0">
                <a:solidFill>
                  <a:schemeClr val="tx1"/>
                </a:solidFill>
              </a:rPr>
              <a:t> e Zeus (uma das versões do mito). Na época dos romanos, recebeu a atribuição específica de musa da música. Aparece representada tocando uma flauta.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1100" cap="none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100" cap="none" dirty="0">
                <a:solidFill>
                  <a:schemeClr val="tx1"/>
                </a:solidFill>
              </a:rPr>
              <a:t>(fonte: </a:t>
            </a:r>
            <a:r>
              <a:rPr lang="pt-BR" sz="1100" i="1" cap="none" dirty="0">
                <a:solidFill>
                  <a:schemeClr val="tx1"/>
                </a:solidFill>
              </a:rPr>
              <a:t>Dicionário de mitologia grega e romana</a:t>
            </a:r>
            <a:r>
              <a:rPr lang="pt-BR" sz="1100" cap="none" dirty="0">
                <a:solidFill>
                  <a:schemeClr val="tx1"/>
                </a:solidFill>
              </a:rPr>
              <a:t>. Mário da Gama </a:t>
            </a:r>
            <a:r>
              <a:rPr lang="pt-BR" sz="1100" cap="none" dirty="0" err="1">
                <a:solidFill>
                  <a:schemeClr val="tx1"/>
                </a:solidFill>
              </a:rPr>
              <a:t>Kury</a:t>
            </a:r>
            <a:r>
              <a:rPr lang="pt-BR" sz="1100" cap="none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2801309" cy="18722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7"/>
            <a:ext cx="2592288" cy="18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2534745" cy="22048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1966735" cy="23138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68004" y="3987061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Monte Parnaso, Apolo presidia a atividade das musas como deus da poesia e da música.</a:t>
            </a:r>
          </a:p>
          <a:p>
            <a:endParaRPr lang="pt-BR" dirty="0"/>
          </a:p>
          <a:p>
            <a:r>
              <a:rPr lang="pt-BR" sz="1600" dirty="0"/>
              <a:t>(fonte: </a:t>
            </a:r>
            <a:r>
              <a:rPr lang="pt-BR" sz="1600" i="1" dirty="0"/>
              <a:t>Dicionário de mitologia grega e romana</a:t>
            </a:r>
            <a:r>
              <a:rPr lang="pt-BR" sz="1600" dirty="0"/>
              <a:t>. Mário da Gama </a:t>
            </a:r>
            <a:r>
              <a:rPr lang="pt-BR" sz="1600" dirty="0" err="1"/>
              <a:t>Kury</a:t>
            </a:r>
            <a:r>
              <a:rPr lang="pt-BR" sz="1600" dirty="0"/>
              <a:t>)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16016" y="836712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Hermes, irmão de Apolo, fez a primeira lira, utilizando tripas de reses. Também inventou a flauta.</a:t>
            </a:r>
          </a:p>
          <a:p>
            <a:r>
              <a:rPr lang="pt-BR" dirty="0"/>
              <a:t>Apolo encantou-se com os instrumentos e ficou com eles, dando em troca um cajado de ouro ao irmão.</a:t>
            </a:r>
          </a:p>
        </p:txBody>
      </p:sp>
    </p:spTree>
    <p:extLst>
      <p:ext uri="{BB962C8B-B14F-4D97-AF65-F5344CB8AC3E}">
        <p14:creationId xmlns:p14="http://schemas.microsoft.com/office/powerpoint/2010/main" val="175943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0629" y="3429000"/>
            <a:ext cx="7848872" cy="26854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cap="none" dirty="0">
                <a:solidFill>
                  <a:schemeClr val="tx1"/>
                </a:solidFill>
              </a:rPr>
              <a:t>ORFEU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cap="none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cap="none" dirty="0">
                <a:solidFill>
                  <a:schemeClr val="tx1"/>
                </a:solidFill>
              </a:rPr>
              <a:t>Excelente poeta, cantor e músico, Orfeu, filho de </a:t>
            </a:r>
            <a:r>
              <a:rPr lang="pt-BR" cap="none" dirty="0" err="1">
                <a:solidFill>
                  <a:schemeClr val="tx1"/>
                </a:solidFill>
              </a:rPr>
              <a:t>Calíope</a:t>
            </a:r>
            <a:r>
              <a:rPr lang="pt-BR" cap="none" dirty="0">
                <a:solidFill>
                  <a:schemeClr val="tx1"/>
                </a:solidFill>
              </a:rPr>
              <a:t>, nasceu nas vizinhanças do Monte Olimpo, frequentado pelas Musas. Tinha voz melodiosa e sempre fazia uso da lira.  Amansava feras com sua música e mesmo as árvores se curvavam quando ele passava.  Tentou resgatar a amada Eurídice do inferno, mas depois de afastar monstros com sua música e ter quase alcançado a saída, deixou de cumprir uma ordem de </a:t>
            </a:r>
            <a:r>
              <a:rPr lang="pt-BR" cap="none" dirty="0" err="1">
                <a:solidFill>
                  <a:schemeClr val="tx1"/>
                </a:solidFill>
              </a:rPr>
              <a:t>Hades</a:t>
            </a:r>
            <a:r>
              <a:rPr lang="pt-BR" cap="none" dirty="0">
                <a:solidFill>
                  <a:schemeClr val="tx1"/>
                </a:solidFill>
              </a:rPr>
              <a:t> e Perséfone, e olhou para trás para ver se Eurídice o estava seguindo. Perdeu Eurídice para sempre. Desiludido e perseguido por mulheres trácias que não se conformavam com o amor de Orfeu por Eurídice, acabou morto e esquartejado por elas. Uma peste na região, castigo dos deuses, obrigou todos a encontrarem os restos de Orfeu para dar a ele as devidas honras fúnebres. Feito isso, a lira de Orfeu virou uma constelação, e  a alma de Orfeu foi para os Campos Elísios, onde passou a cantar para os bem-aventurados.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cap="none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cap="none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cap="none" dirty="0">
                <a:solidFill>
                  <a:schemeClr val="tx1"/>
                </a:solidFill>
              </a:rPr>
              <a:t>(fonte: </a:t>
            </a:r>
            <a:r>
              <a:rPr lang="pt-BR" i="1" cap="none" dirty="0">
                <a:solidFill>
                  <a:schemeClr val="tx1"/>
                </a:solidFill>
              </a:rPr>
              <a:t>Dicionário de mitologia grega e romana</a:t>
            </a:r>
            <a:r>
              <a:rPr lang="pt-BR" cap="none" dirty="0">
                <a:solidFill>
                  <a:schemeClr val="tx1"/>
                </a:solidFill>
              </a:rPr>
              <a:t>. Mário da Gama </a:t>
            </a:r>
            <a:r>
              <a:rPr lang="pt-BR" cap="none" dirty="0" err="1">
                <a:solidFill>
                  <a:schemeClr val="tx1"/>
                </a:solidFill>
              </a:rPr>
              <a:t>Kury</a:t>
            </a:r>
            <a:r>
              <a:rPr lang="pt-BR" cap="none" dirty="0">
                <a:solidFill>
                  <a:schemeClr val="tx1"/>
                </a:solidFill>
              </a:rPr>
              <a:t>)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70508"/>
            <a:ext cx="3178498" cy="25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30614" cy="21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569966" y="3831880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(REIS, 2002, p. 211)</a:t>
            </a:r>
          </a:p>
        </p:txBody>
      </p:sp>
    </p:spTree>
    <p:extLst>
      <p:ext uri="{BB962C8B-B14F-4D97-AF65-F5344CB8AC3E}">
        <p14:creationId xmlns:p14="http://schemas.microsoft.com/office/powerpoint/2010/main" val="271893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5382592" cy="4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660232" y="24928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(MOISÉS, 1974, p. 70)</a:t>
            </a:r>
          </a:p>
        </p:txBody>
      </p:sp>
    </p:spTree>
    <p:extLst>
      <p:ext uri="{BB962C8B-B14F-4D97-AF65-F5344CB8AC3E}">
        <p14:creationId xmlns:p14="http://schemas.microsoft.com/office/powerpoint/2010/main" val="426191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 canção no Brasil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4000" dirty="0"/>
              <a:t>MPB E LITERATURA</a:t>
            </a:r>
          </a:p>
        </p:txBody>
      </p:sp>
    </p:spTree>
    <p:extLst>
      <p:ext uri="{BB962C8B-B14F-4D97-AF65-F5344CB8AC3E}">
        <p14:creationId xmlns:p14="http://schemas.microsoft.com/office/powerpoint/2010/main" val="71171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1335"/>
            <a:ext cx="7128791" cy="556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508104" y="5949280"/>
            <a:ext cx="304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(MORICONI, 2003, p.249)</a:t>
            </a:r>
          </a:p>
        </p:txBody>
      </p:sp>
    </p:spTree>
    <p:extLst>
      <p:ext uri="{BB962C8B-B14F-4D97-AF65-F5344CB8AC3E}">
        <p14:creationId xmlns:p14="http://schemas.microsoft.com/office/powerpoint/2010/main" val="25371007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1021</TotalTime>
  <Words>677</Words>
  <Application>Microsoft Office PowerPoint</Application>
  <PresentationFormat>Apresentação na tela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Gill Sans MT</vt:lpstr>
      <vt:lpstr>Wingdings 2</vt:lpstr>
      <vt:lpstr>Dividendo</vt:lpstr>
      <vt:lpstr>O POEMA E A CANÇÃO 1</vt:lpstr>
      <vt:lpstr>Sempre a música...</vt:lpstr>
      <vt:lpstr>Apresentação do PowerPoint</vt:lpstr>
      <vt:lpstr>Apresentação do PowerPoint</vt:lpstr>
      <vt:lpstr>Apresentação do PowerPoint</vt:lpstr>
      <vt:lpstr>Apresentação do PowerPoint</vt:lpstr>
      <vt:lpstr>Canção</vt:lpstr>
      <vt:lpstr>A canção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letra de música = poema?</vt:lpstr>
      <vt:lpstr>Apresentação do PowerPoint</vt:lpstr>
      <vt:lpstr>Apresentação do PowerPoint</vt:lpstr>
      <vt:lpstr>Analisando a letra de uma canção (impressa como texto em um livro) como um poema...</vt:lpstr>
      <vt:lpstr>Suportes teóricos</vt:lpstr>
      <vt:lpstr>Passemos, então, ao que aqui nos interessa:</vt:lpstr>
      <vt:lpstr>O caráter popular da canção como gênero</vt:lpstr>
      <vt:lpstr>Tristezas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Nossas canções: poesia e MPB</dc:title>
  <dc:creator>Amauri</dc:creator>
  <cp:lastModifiedBy>Christina Bielinski Ramalho</cp:lastModifiedBy>
  <cp:revision>119</cp:revision>
  <dcterms:created xsi:type="dcterms:W3CDTF">2012-09-17T09:10:45Z</dcterms:created>
  <dcterms:modified xsi:type="dcterms:W3CDTF">2019-11-17T11:06:44Z</dcterms:modified>
</cp:coreProperties>
</file>