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311" r:id="rId5"/>
    <p:sldId id="270" r:id="rId6"/>
    <p:sldId id="299" r:id="rId7"/>
    <p:sldId id="300" r:id="rId8"/>
    <p:sldId id="271" r:id="rId9"/>
    <p:sldId id="301" r:id="rId10"/>
    <p:sldId id="305" r:id="rId11"/>
    <p:sldId id="304" r:id="rId12"/>
    <p:sldId id="306" r:id="rId13"/>
    <p:sldId id="307" r:id="rId14"/>
    <p:sldId id="273" r:id="rId15"/>
    <p:sldId id="312" r:id="rId16"/>
    <p:sldId id="269" r:id="rId17"/>
    <p:sldId id="274" r:id="rId18"/>
    <p:sldId id="303" r:id="rId19"/>
    <p:sldId id="268" r:id="rId20"/>
    <p:sldId id="284" r:id="rId21"/>
    <p:sldId id="308" r:id="rId22"/>
    <p:sldId id="275" r:id="rId23"/>
    <p:sldId id="281" r:id="rId24"/>
    <p:sldId id="295" r:id="rId25"/>
    <p:sldId id="297" r:id="rId26"/>
    <p:sldId id="296" r:id="rId27"/>
    <p:sldId id="309" r:id="rId28"/>
    <p:sldId id="258" r:id="rId29"/>
    <p:sldId id="263" r:id="rId30"/>
    <p:sldId id="264" r:id="rId31"/>
    <p:sldId id="259" r:id="rId32"/>
    <p:sldId id="261" r:id="rId33"/>
    <p:sldId id="260" r:id="rId34"/>
    <p:sldId id="302" r:id="rId35"/>
    <p:sldId id="26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434" autoAdjust="0"/>
  </p:normalViewPr>
  <p:slideViewPr>
    <p:cSldViewPr snapToGrid="0">
      <p:cViewPr varScale="1">
        <p:scale>
          <a:sx n="58" d="100"/>
          <a:sy n="58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B43E2-6675-4D50-A83B-5689F624CA3E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916F216-07CE-4D93-BCFE-DC7316247B29}">
      <dgm:prSet phldrT="[Texto]"/>
      <dgm:spPr/>
      <dgm:t>
        <a:bodyPr/>
        <a:lstStyle/>
        <a:p>
          <a:r>
            <a:rPr lang="" dirty="0"/>
            <a:t>2011</a:t>
          </a:r>
          <a:endParaRPr lang="pt-BR" dirty="0"/>
        </a:p>
      </dgm:t>
    </dgm:pt>
    <dgm:pt modelId="{6F695EF3-47D7-4F5E-AF22-D0662C449A73}" type="parTrans" cxnId="{62E40BC3-03AF-48EA-8FD9-09D55B291C6E}">
      <dgm:prSet/>
      <dgm:spPr/>
      <dgm:t>
        <a:bodyPr/>
        <a:lstStyle/>
        <a:p>
          <a:endParaRPr lang="pt-BR"/>
        </a:p>
      </dgm:t>
    </dgm:pt>
    <dgm:pt modelId="{0860419B-AC05-49E8-ACEE-872FE52F493B}" type="sibTrans" cxnId="{62E40BC3-03AF-48EA-8FD9-09D55B291C6E}">
      <dgm:prSet/>
      <dgm:spPr/>
      <dgm:t>
        <a:bodyPr/>
        <a:lstStyle/>
        <a:p>
          <a:endParaRPr lang="pt-BR"/>
        </a:p>
      </dgm:t>
    </dgm:pt>
    <dgm:pt modelId="{DB21A47F-C31A-4DB2-B4A3-F44065DA1C4D}">
      <dgm:prSet phldrT="[Texto]" custT="1"/>
      <dgm:spPr/>
      <dgm:t>
        <a:bodyPr/>
        <a:lstStyle/>
        <a:p>
          <a:r>
            <a:rPr lang="" sz="1000" dirty="0"/>
            <a:t>Solo  de rangidos</a:t>
          </a:r>
          <a:endParaRPr lang="pt-BR" sz="1000" dirty="0"/>
        </a:p>
      </dgm:t>
    </dgm:pt>
    <dgm:pt modelId="{61CD9373-8DDE-43C9-BD7F-5DC91A0D9FFD}" type="parTrans" cxnId="{AE3FA12C-2AC6-42C5-9C2E-245CB8D2D343}">
      <dgm:prSet/>
      <dgm:spPr/>
      <dgm:t>
        <a:bodyPr/>
        <a:lstStyle/>
        <a:p>
          <a:endParaRPr lang="pt-BR"/>
        </a:p>
      </dgm:t>
    </dgm:pt>
    <dgm:pt modelId="{6DFB50FD-9E78-45C6-9989-406E454A2D48}" type="sibTrans" cxnId="{AE3FA12C-2AC6-42C5-9C2E-245CB8D2D343}">
      <dgm:prSet/>
      <dgm:spPr/>
      <dgm:t>
        <a:bodyPr/>
        <a:lstStyle/>
        <a:p>
          <a:endParaRPr lang="pt-BR"/>
        </a:p>
      </dgm:t>
    </dgm:pt>
    <dgm:pt modelId="{C1981DB3-17E1-4FEB-8CAB-9B0F73672A0B}">
      <dgm:prSet phldrT="[Texto]"/>
      <dgm:spPr/>
      <dgm:t>
        <a:bodyPr/>
        <a:lstStyle/>
        <a:p>
          <a:r>
            <a:rPr lang="pt-BR" dirty="0"/>
            <a:t>20</a:t>
          </a:r>
          <a:r>
            <a:rPr lang="" dirty="0"/>
            <a:t>16</a:t>
          </a:r>
          <a:endParaRPr lang="pt-BR" dirty="0"/>
        </a:p>
      </dgm:t>
    </dgm:pt>
    <dgm:pt modelId="{E5384F42-A975-4E35-B274-F83804C66534}" type="parTrans" cxnId="{39FD7C28-4743-477E-B415-7E7DC3B7BFB1}">
      <dgm:prSet/>
      <dgm:spPr/>
      <dgm:t>
        <a:bodyPr/>
        <a:lstStyle/>
        <a:p>
          <a:endParaRPr lang="pt-BR"/>
        </a:p>
      </dgm:t>
    </dgm:pt>
    <dgm:pt modelId="{4E286074-FB2F-4CFB-8ACC-66D73FEB64EE}" type="sibTrans" cxnId="{39FD7C28-4743-477E-B415-7E7DC3B7BFB1}">
      <dgm:prSet/>
      <dgm:spPr/>
      <dgm:t>
        <a:bodyPr/>
        <a:lstStyle/>
        <a:p>
          <a:endParaRPr lang="pt-BR"/>
        </a:p>
      </dgm:t>
    </dgm:pt>
    <dgm:pt modelId="{C2F73B76-79BD-4705-A51F-888A840DEA20}">
      <dgm:prSet phldrT="[Texto]"/>
      <dgm:spPr/>
      <dgm:t>
        <a:bodyPr/>
        <a:lstStyle/>
        <a:p>
          <a:endParaRPr lang="pt-BR" dirty="0"/>
        </a:p>
      </dgm:t>
    </dgm:pt>
    <dgm:pt modelId="{70747BF7-87F5-4858-8EB7-2102D3E7EF67}" type="parTrans" cxnId="{BBD582FE-E294-48B5-8DD8-3070B75FFDB2}">
      <dgm:prSet/>
      <dgm:spPr/>
      <dgm:t>
        <a:bodyPr/>
        <a:lstStyle/>
        <a:p>
          <a:endParaRPr lang="pt-BR"/>
        </a:p>
      </dgm:t>
    </dgm:pt>
    <dgm:pt modelId="{8AF27E23-2669-404A-BEF7-810D3C884A5C}" type="sibTrans" cxnId="{BBD582FE-E294-48B5-8DD8-3070B75FFDB2}">
      <dgm:prSet/>
      <dgm:spPr/>
      <dgm:t>
        <a:bodyPr/>
        <a:lstStyle/>
        <a:p>
          <a:endParaRPr lang="pt-BR"/>
        </a:p>
      </dgm:t>
    </dgm:pt>
    <dgm:pt modelId="{C42E1761-51F3-4231-B765-00B98EA6ACAD}">
      <dgm:prSet phldrT="[Texto]" custT="1"/>
      <dgm:spPr/>
      <dgm:t>
        <a:bodyPr/>
        <a:lstStyle/>
        <a:p>
          <a:r>
            <a:rPr lang="pt-BR" sz="1000" dirty="0"/>
            <a:t>P</a:t>
          </a:r>
          <a:r>
            <a:rPr lang="" sz="1000" dirty="0"/>
            <a:t>oemas passageiros</a:t>
          </a:r>
          <a:endParaRPr lang="pt-BR" sz="1000" dirty="0"/>
        </a:p>
      </dgm:t>
    </dgm:pt>
    <dgm:pt modelId="{322FD0A4-EC28-4349-A805-27FB319F8214}" type="sibTrans" cxnId="{96BB05B0-E541-4517-8389-A49F448FBDC5}">
      <dgm:prSet/>
      <dgm:spPr/>
      <dgm:t>
        <a:bodyPr/>
        <a:lstStyle/>
        <a:p>
          <a:endParaRPr lang="pt-BR"/>
        </a:p>
      </dgm:t>
    </dgm:pt>
    <dgm:pt modelId="{4E8E7A13-98C7-4D82-AA3E-D29C7C257890}" type="parTrans" cxnId="{96BB05B0-E541-4517-8389-A49F448FBDC5}">
      <dgm:prSet/>
      <dgm:spPr/>
      <dgm:t>
        <a:bodyPr/>
        <a:lstStyle/>
        <a:p>
          <a:endParaRPr lang="pt-BR"/>
        </a:p>
      </dgm:t>
    </dgm:pt>
    <dgm:pt modelId="{E5A00B98-3FAA-4D8F-8763-0AAC73803FF8}" type="pres">
      <dgm:prSet presAssocID="{83FB43E2-6675-4D50-A83B-5689F624CA3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A5E6C2A7-31E0-4370-8A53-66C7672D4380}" type="pres">
      <dgm:prSet presAssocID="{C42E1761-51F3-4231-B765-00B98EA6ACAD}" presName="ParentComposite" presStyleCnt="0"/>
      <dgm:spPr/>
    </dgm:pt>
    <dgm:pt modelId="{7F74DA37-6732-4EA9-A4E3-6903631798B1}" type="pres">
      <dgm:prSet presAssocID="{C42E1761-51F3-4231-B765-00B98EA6ACAD}" presName="Chord" presStyleLbl="bgShp" presStyleIdx="0" presStyleCnt="3"/>
      <dgm:spPr/>
    </dgm:pt>
    <dgm:pt modelId="{56FE13EA-B0BC-456A-BE3F-0DFE15B48DBC}" type="pres">
      <dgm:prSet presAssocID="{C42E1761-51F3-4231-B765-00B98EA6ACAD}" presName="Pie" presStyleLbl="alignNode1" presStyleIdx="0" presStyleCnt="3"/>
      <dgm:spPr/>
    </dgm:pt>
    <dgm:pt modelId="{BD8A7B51-AA98-474E-91F1-06D4652314F4}" type="pres">
      <dgm:prSet presAssocID="{C42E1761-51F3-4231-B765-00B98EA6ACAD}" presName="Parent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CCE30E1D-24AE-4D93-A9C9-0D7965E7A6EE}" type="pres">
      <dgm:prSet presAssocID="{0860419B-AC05-49E8-ACEE-872FE52F493B}" presName="negSibTrans" presStyleCnt="0"/>
      <dgm:spPr/>
    </dgm:pt>
    <dgm:pt modelId="{523838A9-7119-4705-8500-69E4BAE36217}" type="pres">
      <dgm:prSet presAssocID="{C42E1761-51F3-4231-B765-00B98EA6ACAD}" presName="composite" presStyleCnt="0"/>
      <dgm:spPr/>
    </dgm:pt>
    <dgm:pt modelId="{A3D99F8A-5671-4245-89B7-32FFED948520}" type="pres">
      <dgm:prSet presAssocID="{C42E1761-51F3-4231-B765-00B98EA6ACAD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9F564F4-549F-4AC0-9194-54B414AD29A5}" type="pres">
      <dgm:prSet presAssocID="{322FD0A4-EC28-4349-A805-27FB319F8214}" presName="sibTrans" presStyleCnt="0"/>
      <dgm:spPr/>
    </dgm:pt>
    <dgm:pt modelId="{EDC0B050-71F7-488A-81F2-6B0E69C53FBC}" type="pres">
      <dgm:prSet presAssocID="{DB21A47F-C31A-4DB2-B4A3-F44065DA1C4D}" presName="ParentComposite" presStyleCnt="0"/>
      <dgm:spPr/>
    </dgm:pt>
    <dgm:pt modelId="{A3D1A077-E9F5-44DC-9D1E-82447D30845E}" type="pres">
      <dgm:prSet presAssocID="{DB21A47F-C31A-4DB2-B4A3-F44065DA1C4D}" presName="Chord" presStyleLbl="bgShp" presStyleIdx="1" presStyleCnt="3"/>
      <dgm:spPr/>
    </dgm:pt>
    <dgm:pt modelId="{6AA9E251-8D7B-49A1-ADBC-D2B9C16532D2}" type="pres">
      <dgm:prSet presAssocID="{DB21A47F-C31A-4DB2-B4A3-F44065DA1C4D}" presName="Pie" presStyleLbl="alignNode1" presStyleIdx="1" presStyleCnt="3"/>
      <dgm:spPr/>
    </dgm:pt>
    <dgm:pt modelId="{6BCBBE08-F145-4912-80B1-565F51CE0265}" type="pres">
      <dgm:prSet presAssocID="{DB21A47F-C31A-4DB2-B4A3-F44065DA1C4D}" presName="Parent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D12A16B6-7B23-44DC-B14B-6EBA52EE6424}" type="pres">
      <dgm:prSet presAssocID="{4E286074-FB2F-4CFB-8ACC-66D73FEB64EE}" presName="negSibTrans" presStyleCnt="0"/>
      <dgm:spPr/>
    </dgm:pt>
    <dgm:pt modelId="{3DEADA0F-A1F3-4A11-9A42-BF3DFDAF9E09}" type="pres">
      <dgm:prSet presAssocID="{DB21A47F-C31A-4DB2-B4A3-F44065DA1C4D}" presName="composite" presStyleCnt="0"/>
      <dgm:spPr/>
    </dgm:pt>
    <dgm:pt modelId="{75F3814A-0D9E-4153-98DE-11E27B7FF50F}" type="pres">
      <dgm:prSet presAssocID="{DB21A47F-C31A-4DB2-B4A3-F44065DA1C4D}" presName="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BAB4FDFA-C14D-49A4-B010-D5FBB344127F}" type="pres">
      <dgm:prSet presAssocID="{6DFB50FD-9E78-45C6-9989-406E454A2D48}" presName="sibTrans" presStyleCnt="0"/>
      <dgm:spPr/>
    </dgm:pt>
    <dgm:pt modelId="{89712C4B-04D3-4995-903C-034256B99665}" type="pres">
      <dgm:prSet presAssocID="{C2F73B76-79BD-4705-A51F-888A840DEA20}" presName="ParentComposite" presStyleCnt="0"/>
      <dgm:spPr/>
    </dgm:pt>
    <dgm:pt modelId="{E6F7D1FF-3027-457D-85CF-9F40B25F31D9}" type="pres">
      <dgm:prSet presAssocID="{C2F73B76-79BD-4705-A51F-888A840DEA20}" presName="Chord" presStyleLbl="bgShp" presStyleIdx="2" presStyleCnt="3"/>
      <dgm:spPr/>
    </dgm:pt>
    <dgm:pt modelId="{87EE147C-CBCC-4C49-8A1A-7D2AA7E5EE2F}" type="pres">
      <dgm:prSet presAssocID="{C2F73B76-79BD-4705-A51F-888A840DEA20}" presName="Pie" presStyleLbl="alignNode1" presStyleIdx="2" presStyleCnt="3"/>
      <dgm:spPr/>
    </dgm:pt>
    <dgm:pt modelId="{0BD1FE69-7F5B-41C2-BBE7-DEA406B32A6E}" type="pres">
      <dgm:prSet presAssocID="{C2F73B76-79BD-4705-A51F-888A840DEA20}" presName="Parent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39FD7C28-4743-477E-B415-7E7DC3B7BFB1}" srcId="{DB21A47F-C31A-4DB2-B4A3-F44065DA1C4D}" destId="{C1981DB3-17E1-4FEB-8CAB-9B0F73672A0B}" srcOrd="0" destOrd="0" parTransId="{E5384F42-A975-4E35-B274-F83804C66534}" sibTransId="{4E286074-FB2F-4CFB-8ACC-66D73FEB64EE}"/>
    <dgm:cxn modelId="{AE3FA12C-2AC6-42C5-9C2E-245CB8D2D343}" srcId="{83FB43E2-6675-4D50-A83B-5689F624CA3E}" destId="{DB21A47F-C31A-4DB2-B4A3-F44065DA1C4D}" srcOrd="1" destOrd="0" parTransId="{61CD9373-8DDE-43C9-BD7F-5DC91A0D9FFD}" sibTransId="{6DFB50FD-9E78-45C6-9989-406E454A2D48}"/>
    <dgm:cxn modelId="{B75AF043-88FC-4F58-904B-F38A39EC3372}" type="presOf" srcId="{C1981DB3-17E1-4FEB-8CAB-9B0F73672A0B}" destId="{75F3814A-0D9E-4153-98DE-11E27B7FF50F}" srcOrd="0" destOrd="0" presId="urn:microsoft.com/office/officeart/2009/3/layout/PieProcess"/>
    <dgm:cxn modelId="{77E6256E-9603-4451-8951-3972B416D2D0}" type="presOf" srcId="{DB21A47F-C31A-4DB2-B4A3-F44065DA1C4D}" destId="{6BCBBE08-F145-4912-80B1-565F51CE0265}" srcOrd="0" destOrd="0" presId="urn:microsoft.com/office/officeart/2009/3/layout/PieProcess"/>
    <dgm:cxn modelId="{9E8AB191-53DE-47EF-A465-A3BD0737469A}" type="presOf" srcId="{C42E1761-51F3-4231-B765-00B98EA6ACAD}" destId="{BD8A7B51-AA98-474E-91F1-06D4652314F4}" srcOrd="0" destOrd="0" presId="urn:microsoft.com/office/officeart/2009/3/layout/PieProcess"/>
    <dgm:cxn modelId="{0BCB0AAE-B367-4BEF-9C52-5EE8063CA1F2}" type="presOf" srcId="{3916F216-07CE-4D93-BCFE-DC7316247B29}" destId="{A3D99F8A-5671-4245-89B7-32FFED948520}" srcOrd="0" destOrd="0" presId="urn:microsoft.com/office/officeart/2009/3/layout/PieProcess"/>
    <dgm:cxn modelId="{96BB05B0-E541-4517-8389-A49F448FBDC5}" srcId="{83FB43E2-6675-4D50-A83B-5689F624CA3E}" destId="{C42E1761-51F3-4231-B765-00B98EA6ACAD}" srcOrd="0" destOrd="0" parTransId="{4E8E7A13-98C7-4D82-AA3E-D29C7C257890}" sibTransId="{322FD0A4-EC28-4349-A805-27FB319F8214}"/>
    <dgm:cxn modelId="{BB0B90B8-E639-4B39-BA56-FA6DE523793F}" type="presOf" srcId="{C2F73B76-79BD-4705-A51F-888A840DEA20}" destId="{0BD1FE69-7F5B-41C2-BBE7-DEA406B32A6E}" srcOrd="0" destOrd="0" presId="urn:microsoft.com/office/officeart/2009/3/layout/PieProcess"/>
    <dgm:cxn modelId="{7BBD1AC2-6712-4691-A445-14312CCE086B}" type="presOf" srcId="{83FB43E2-6675-4D50-A83B-5689F624CA3E}" destId="{E5A00B98-3FAA-4D8F-8763-0AAC73803FF8}" srcOrd="0" destOrd="0" presId="urn:microsoft.com/office/officeart/2009/3/layout/PieProcess"/>
    <dgm:cxn modelId="{62E40BC3-03AF-48EA-8FD9-09D55B291C6E}" srcId="{C42E1761-51F3-4231-B765-00B98EA6ACAD}" destId="{3916F216-07CE-4D93-BCFE-DC7316247B29}" srcOrd="0" destOrd="0" parTransId="{6F695EF3-47D7-4F5E-AF22-D0662C449A73}" sibTransId="{0860419B-AC05-49E8-ACEE-872FE52F493B}"/>
    <dgm:cxn modelId="{BBD582FE-E294-48B5-8DD8-3070B75FFDB2}" srcId="{83FB43E2-6675-4D50-A83B-5689F624CA3E}" destId="{C2F73B76-79BD-4705-A51F-888A840DEA20}" srcOrd="2" destOrd="0" parTransId="{70747BF7-87F5-4858-8EB7-2102D3E7EF67}" sibTransId="{8AF27E23-2669-404A-BEF7-810D3C884A5C}"/>
    <dgm:cxn modelId="{9C4CDF75-3523-435C-A052-85590205E016}" type="presParOf" srcId="{E5A00B98-3FAA-4D8F-8763-0AAC73803FF8}" destId="{A5E6C2A7-31E0-4370-8A53-66C7672D4380}" srcOrd="0" destOrd="0" presId="urn:microsoft.com/office/officeart/2009/3/layout/PieProcess"/>
    <dgm:cxn modelId="{DCC15B73-ABB6-4CA8-9B62-366811EE0162}" type="presParOf" srcId="{A5E6C2A7-31E0-4370-8A53-66C7672D4380}" destId="{7F74DA37-6732-4EA9-A4E3-6903631798B1}" srcOrd="0" destOrd="0" presId="urn:microsoft.com/office/officeart/2009/3/layout/PieProcess"/>
    <dgm:cxn modelId="{1C77920E-F659-455C-97AB-7F5156A2A90F}" type="presParOf" srcId="{A5E6C2A7-31E0-4370-8A53-66C7672D4380}" destId="{56FE13EA-B0BC-456A-BE3F-0DFE15B48DBC}" srcOrd="1" destOrd="0" presId="urn:microsoft.com/office/officeart/2009/3/layout/PieProcess"/>
    <dgm:cxn modelId="{6B98F075-088A-4C46-85F9-9090C79691EA}" type="presParOf" srcId="{A5E6C2A7-31E0-4370-8A53-66C7672D4380}" destId="{BD8A7B51-AA98-474E-91F1-06D4652314F4}" srcOrd="2" destOrd="0" presId="urn:microsoft.com/office/officeart/2009/3/layout/PieProcess"/>
    <dgm:cxn modelId="{E193B635-B526-4D57-A259-D28AE79F2C21}" type="presParOf" srcId="{E5A00B98-3FAA-4D8F-8763-0AAC73803FF8}" destId="{CCE30E1D-24AE-4D93-A9C9-0D7965E7A6EE}" srcOrd="1" destOrd="0" presId="urn:microsoft.com/office/officeart/2009/3/layout/PieProcess"/>
    <dgm:cxn modelId="{8E53B41A-6ACA-4475-81D3-06471C21EA80}" type="presParOf" srcId="{E5A00B98-3FAA-4D8F-8763-0AAC73803FF8}" destId="{523838A9-7119-4705-8500-69E4BAE36217}" srcOrd="2" destOrd="0" presId="urn:microsoft.com/office/officeart/2009/3/layout/PieProcess"/>
    <dgm:cxn modelId="{ADF598AA-D950-481A-BE50-4B782B41F4E4}" type="presParOf" srcId="{523838A9-7119-4705-8500-69E4BAE36217}" destId="{A3D99F8A-5671-4245-89B7-32FFED948520}" srcOrd="0" destOrd="0" presId="urn:microsoft.com/office/officeart/2009/3/layout/PieProcess"/>
    <dgm:cxn modelId="{35DBD731-8498-468E-BB46-51DA733A172E}" type="presParOf" srcId="{E5A00B98-3FAA-4D8F-8763-0AAC73803FF8}" destId="{79F564F4-549F-4AC0-9194-54B414AD29A5}" srcOrd="3" destOrd="0" presId="urn:microsoft.com/office/officeart/2009/3/layout/PieProcess"/>
    <dgm:cxn modelId="{A5B05109-92E7-4A4D-9392-C45375F3144E}" type="presParOf" srcId="{E5A00B98-3FAA-4D8F-8763-0AAC73803FF8}" destId="{EDC0B050-71F7-488A-81F2-6B0E69C53FBC}" srcOrd="4" destOrd="0" presId="urn:microsoft.com/office/officeart/2009/3/layout/PieProcess"/>
    <dgm:cxn modelId="{CE290270-9079-4E86-9FF8-DD5C42EDA478}" type="presParOf" srcId="{EDC0B050-71F7-488A-81F2-6B0E69C53FBC}" destId="{A3D1A077-E9F5-44DC-9D1E-82447D30845E}" srcOrd="0" destOrd="0" presId="urn:microsoft.com/office/officeart/2009/3/layout/PieProcess"/>
    <dgm:cxn modelId="{10CF4396-3577-4C57-A9DD-B14C045BDC19}" type="presParOf" srcId="{EDC0B050-71F7-488A-81F2-6B0E69C53FBC}" destId="{6AA9E251-8D7B-49A1-ADBC-D2B9C16532D2}" srcOrd="1" destOrd="0" presId="urn:microsoft.com/office/officeart/2009/3/layout/PieProcess"/>
    <dgm:cxn modelId="{EF0CCD18-8DC3-4BF4-9CFD-F6C29F91A089}" type="presParOf" srcId="{EDC0B050-71F7-488A-81F2-6B0E69C53FBC}" destId="{6BCBBE08-F145-4912-80B1-565F51CE0265}" srcOrd="2" destOrd="0" presId="urn:microsoft.com/office/officeart/2009/3/layout/PieProcess"/>
    <dgm:cxn modelId="{105E5BD5-7C39-48DC-B6D2-242B44860CC0}" type="presParOf" srcId="{E5A00B98-3FAA-4D8F-8763-0AAC73803FF8}" destId="{D12A16B6-7B23-44DC-B14B-6EBA52EE6424}" srcOrd="5" destOrd="0" presId="urn:microsoft.com/office/officeart/2009/3/layout/PieProcess"/>
    <dgm:cxn modelId="{8AFA91B2-E810-48B9-B37A-2060DF03FFEE}" type="presParOf" srcId="{E5A00B98-3FAA-4D8F-8763-0AAC73803FF8}" destId="{3DEADA0F-A1F3-4A11-9A42-BF3DFDAF9E09}" srcOrd="6" destOrd="0" presId="urn:microsoft.com/office/officeart/2009/3/layout/PieProcess"/>
    <dgm:cxn modelId="{47C0F49F-F7A7-428A-90DC-505CEA9F0595}" type="presParOf" srcId="{3DEADA0F-A1F3-4A11-9A42-BF3DFDAF9E09}" destId="{75F3814A-0D9E-4153-98DE-11E27B7FF50F}" srcOrd="0" destOrd="0" presId="urn:microsoft.com/office/officeart/2009/3/layout/PieProcess"/>
    <dgm:cxn modelId="{A6D15C1E-C5BB-4B0A-B842-374043B73176}" type="presParOf" srcId="{E5A00B98-3FAA-4D8F-8763-0AAC73803FF8}" destId="{BAB4FDFA-C14D-49A4-B010-D5FBB344127F}" srcOrd="7" destOrd="0" presId="urn:microsoft.com/office/officeart/2009/3/layout/PieProcess"/>
    <dgm:cxn modelId="{FF7A847C-3E3A-4D62-AC18-FFE75D5C811D}" type="presParOf" srcId="{E5A00B98-3FAA-4D8F-8763-0AAC73803FF8}" destId="{89712C4B-04D3-4995-903C-034256B99665}" srcOrd="8" destOrd="0" presId="urn:microsoft.com/office/officeart/2009/3/layout/PieProcess"/>
    <dgm:cxn modelId="{E19A7629-311D-4ED4-9631-D060E6A3AFAA}" type="presParOf" srcId="{89712C4B-04D3-4995-903C-034256B99665}" destId="{E6F7D1FF-3027-457D-85CF-9F40B25F31D9}" srcOrd="0" destOrd="0" presId="urn:microsoft.com/office/officeart/2009/3/layout/PieProcess"/>
    <dgm:cxn modelId="{CCCD56FD-B099-453E-B4C2-AEE184C75343}" type="presParOf" srcId="{89712C4B-04D3-4995-903C-034256B99665}" destId="{87EE147C-CBCC-4C49-8A1A-7D2AA7E5EE2F}" srcOrd="1" destOrd="0" presId="urn:microsoft.com/office/officeart/2009/3/layout/PieProcess"/>
    <dgm:cxn modelId="{EB8F1BC4-5A9D-4C0C-8B11-0834363D8A89}" type="presParOf" srcId="{89712C4B-04D3-4995-903C-034256B99665}" destId="{0BD1FE69-7F5B-41C2-BBE7-DEA406B32A6E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4DA37-6732-4EA9-A4E3-6903631798B1}">
      <dsp:nvSpPr>
        <dsp:cNvPr id="0" name=""/>
        <dsp:cNvSpPr/>
      </dsp:nvSpPr>
      <dsp:spPr>
        <a:xfrm>
          <a:off x="79342" y="0"/>
          <a:ext cx="637310" cy="63731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E13EA-B0BC-456A-BE3F-0DFE15B48DBC}">
      <dsp:nvSpPr>
        <dsp:cNvPr id="0" name=""/>
        <dsp:cNvSpPr/>
      </dsp:nvSpPr>
      <dsp:spPr>
        <a:xfrm>
          <a:off x="143073" y="63731"/>
          <a:ext cx="509848" cy="509848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A7B51-AA98-474E-91F1-06D4652314F4}">
      <dsp:nvSpPr>
        <dsp:cNvPr id="0" name=""/>
        <dsp:cNvSpPr/>
      </dsp:nvSpPr>
      <dsp:spPr>
        <a:xfrm rot="16200000">
          <a:off x="-653564" y="1433949"/>
          <a:ext cx="1848201" cy="382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P</a:t>
          </a:r>
          <a:r>
            <a:rPr lang="" sz="1000" kern="1200" dirty="0"/>
            <a:t>oemas passageiros</a:t>
          </a:r>
          <a:endParaRPr lang="pt-BR" sz="1000" kern="1200" dirty="0"/>
        </a:p>
      </dsp:txBody>
      <dsp:txXfrm>
        <a:off x="-653564" y="1433949"/>
        <a:ext cx="1848201" cy="382386"/>
      </dsp:txXfrm>
    </dsp:sp>
    <dsp:sp modelId="{A3D99F8A-5671-4245-89B7-32FFED948520}">
      <dsp:nvSpPr>
        <dsp:cNvPr id="0" name=""/>
        <dsp:cNvSpPr/>
      </dsp:nvSpPr>
      <dsp:spPr>
        <a:xfrm>
          <a:off x="525460" y="0"/>
          <a:ext cx="1274621" cy="2549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sz="3600" kern="1200" dirty="0"/>
            <a:t>2011</a:t>
          </a:r>
          <a:endParaRPr lang="pt-BR" sz="3600" kern="1200" dirty="0"/>
        </a:p>
      </dsp:txBody>
      <dsp:txXfrm>
        <a:off x="525460" y="0"/>
        <a:ext cx="1274621" cy="2549243"/>
      </dsp:txXfrm>
    </dsp:sp>
    <dsp:sp modelId="{A3D1A077-E9F5-44DC-9D1E-82447D30845E}">
      <dsp:nvSpPr>
        <dsp:cNvPr id="0" name=""/>
        <dsp:cNvSpPr/>
      </dsp:nvSpPr>
      <dsp:spPr>
        <a:xfrm>
          <a:off x="1996904" y="0"/>
          <a:ext cx="637310" cy="63731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9E251-8D7B-49A1-ADBC-D2B9C16532D2}">
      <dsp:nvSpPr>
        <dsp:cNvPr id="0" name=""/>
        <dsp:cNvSpPr/>
      </dsp:nvSpPr>
      <dsp:spPr>
        <a:xfrm>
          <a:off x="2060636" y="63731"/>
          <a:ext cx="509848" cy="5098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BBE08-F145-4912-80B1-565F51CE0265}">
      <dsp:nvSpPr>
        <dsp:cNvPr id="0" name=""/>
        <dsp:cNvSpPr/>
      </dsp:nvSpPr>
      <dsp:spPr>
        <a:xfrm rot="16200000">
          <a:off x="1263997" y="1433949"/>
          <a:ext cx="1848201" cy="382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sz="1000" kern="1200" dirty="0"/>
            <a:t>Solo  de rangidos</a:t>
          </a:r>
          <a:endParaRPr lang="pt-BR" sz="1000" kern="1200" dirty="0"/>
        </a:p>
      </dsp:txBody>
      <dsp:txXfrm>
        <a:off x="1263997" y="1433949"/>
        <a:ext cx="1848201" cy="382386"/>
      </dsp:txXfrm>
    </dsp:sp>
    <dsp:sp modelId="{75F3814A-0D9E-4153-98DE-11E27B7FF50F}">
      <dsp:nvSpPr>
        <dsp:cNvPr id="0" name=""/>
        <dsp:cNvSpPr/>
      </dsp:nvSpPr>
      <dsp:spPr>
        <a:xfrm>
          <a:off x="2443022" y="0"/>
          <a:ext cx="1274621" cy="2549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20</a:t>
          </a:r>
          <a:r>
            <a:rPr lang="" sz="3600" kern="1200" dirty="0"/>
            <a:t>16</a:t>
          </a:r>
          <a:endParaRPr lang="pt-BR" sz="3600" kern="1200" dirty="0"/>
        </a:p>
      </dsp:txBody>
      <dsp:txXfrm>
        <a:off x="2443022" y="0"/>
        <a:ext cx="1274621" cy="2549243"/>
      </dsp:txXfrm>
    </dsp:sp>
    <dsp:sp modelId="{E6F7D1FF-3027-457D-85CF-9F40B25F31D9}">
      <dsp:nvSpPr>
        <dsp:cNvPr id="0" name=""/>
        <dsp:cNvSpPr/>
      </dsp:nvSpPr>
      <dsp:spPr>
        <a:xfrm>
          <a:off x="3914467" y="0"/>
          <a:ext cx="637310" cy="63731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E147C-CBCC-4C49-8A1A-7D2AA7E5EE2F}">
      <dsp:nvSpPr>
        <dsp:cNvPr id="0" name=""/>
        <dsp:cNvSpPr/>
      </dsp:nvSpPr>
      <dsp:spPr>
        <a:xfrm>
          <a:off x="3978198" y="63731"/>
          <a:ext cx="509848" cy="5098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1FE69-7F5B-41C2-BBE7-DEA406B32A6E}">
      <dsp:nvSpPr>
        <dsp:cNvPr id="0" name=""/>
        <dsp:cNvSpPr/>
      </dsp:nvSpPr>
      <dsp:spPr>
        <a:xfrm rot="16200000">
          <a:off x="3181559" y="1433949"/>
          <a:ext cx="1848201" cy="382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</dsp:txBody>
      <dsp:txXfrm>
        <a:off x="3181559" y="1433949"/>
        <a:ext cx="1848201" cy="38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net.com.br/blogs/maruim-e-rosario-do-catete-se-apogeu-virou-historia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slideshare.net/professoruilson/geografia-de-sergipe/12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360meridianos.com/especial/carrancas-sao-francisco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4A1F6-C3C8-4445-8605-FCCF3C5A0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865" y="1103800"/>
            <a:ext cx="8637073" cy="977621"/>
          </a:xfrm>
        </p:spPr>
        <p:txBody>
          <a:bodyPr/>
          <a:lstStyle/>
          <a:p>
            <a:r>
              <a:rPr lang="pt-BR" dirty="0"/>
              <a:t>Sergipe É POESIA!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6A1F5F-D687-496D-BC69-36E642481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1866" y="2269608"/>
            <a:ext cx="8637072" cy="1813294"/>
          </a:xfrm>
        </p:spPr>
        <p:txBody>
          <a:bodyPr>
            <a:normAutofit/>
          </a:bodyPr>
          <a:lstStyle/>
          <a:p>
            <a:r>
              <a:rPr lang="pt-BR" dirty="0"/>
              <a:t>Oficina – POESIA NORDESTINA CONTEMPORÂNEA</a:t>
            </a:r>
          </a:p>
          <a:p>
            <a:r>
              <a:rPr lang="pt-BR" sz="4000" dirty="0"/>
              <a:t>J</a:t>
            </a:r>
            <a:r>
              <a:rPr lang="" sz="4000" dirty="0"/>
              <a:t>e</a:t>
            </a:r>
            <a:r>
              <a:rPr lang="pt-BR" sz="4000" dirty="0" err="1"/>
              <a:t>ová</a:t>
            </a:r>
            <a:r>
              <a:rPr lang="pt-BR" sz="4000" dirty="0"/>
              <a:t> Santana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7A37A6-9F3F-432E-BB7E-A8AE71FBE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8" y="4455406"/>
            <a:ext cx="1913442" cy="1275628"/>
          </a:xfrm>
          <a:prstGeom prst="rect">
            <a:avLst/>
          </a:prstGeom>
        </p:spPr>
      </p:pic>
      <p:pic>
        <p:nvPicPr>
          <p:cNvPr id="7" name="Imagem 6" descr="Uma imagem contendo água, azul&#10;&#10;Descrição gerada automaticamente">
            <a:extLst>
              <a:ext uri="{FF2B5EF4-FFF2-40B4-BE49-F238E27FC236}">
                <a16:creationId xmlns:a16="http://schemas.microsoft.com/office/drawing/2014/main" id="{B11520C1-7C9F-4775-BE30-DA991FEE5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9" y="348806"/>
            <a:ext cx="2130660" cy="2737494"/>
          </a:xfrm>
          <a:prstGeom prst="rect">
            <a:avLst/>
          </a:prstGeom>
        </p:spPr>
      </p:pic>
      <p:pic>
        <p:nvPicPr>
          <p:cNvPr id="9" name="Imagem 8" descr="Uma imagem contendo brinquedo, lego&#10;&#10;Descrição gerada automaticamente">
            <a:extLst>
              <a:ext uri="{FF2B5EF4-FFF2-40B4-BE49-F238E27FC236}">
                <a16:creationId xmlns:a16="http://schemas.microsoft.com/office/drawing/2014/main" id="{BB8A34AA-98E3-4229-9E54-944E29989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19" y="3259637"/>
            <a:ext cx="996696" cy="1024128"/>
          </a:xfrm>
          <a:prstGeom prst="rect">
            <a:avLst/>
          </a:prstGeom>
        </p:spPr>
      </p:pic>
      <p:pic>
        <p:nvPicPr>
          <p:cNvPr id="11" name="Imagem 10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CB22304-739C-4881-B2A9-A923A2101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099" y="3259637"/>
            <a:ext cx="1040780" cy="102412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40A5070-5DA2-4545-A675-890F407E14EA}"/>
              </a:ext>
            </a:extLst>
          </p:cNvPr>
          <p:cNvSpPr txBox="1"/>
          <p:nvPr/>
        </p:nvSpPr>
        <p:spPr>
          <a:xfrm>
            <a:off x="2917978" y="5731034"/>
            <a:ext cx="8937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Material elaborado por Douglas </a:t>
            </a:r>
            <a:r>
              <a:rPr lang="pt-BR" sz="1200" dirty="0" err="1"/>
              <a:t>Magnilson</a:t>
            </a:r>
            <a:r>
              <a:rPr lang="pt-BR" sz="1200" dirty="0"/>
              <a:t> Santos da Silva e Christina Ramalho, com a autorização do poeta</a:t>
            </a:r>
          </a:p>
        </p:txBody>
      </p:sp>
    </p:spTree>
    <p:extLst>
      <p:ext uri="{BB962C8B-B14F-4D97-AF65-F5344CB8AC3E}">
        <p14:creationId xmlns:p14="http://schemas.microsoft.com/office/powerpoint/2010/main" val="377874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94" y="646627"/>
            <a:ext cx="8516492" cy="50522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052812" y="5698902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Paço Municipal de Rosário do Catete</a:t>
            </a:r>
          </a:p>
        </p:txBody>
      </p:sp>
    </p:spTree>
    <p:extLst>
      <p:ext uri="{BB962C8B-B14F-4D97-AF65-F5344CB8AC3E}">
        <p14:creationId xmlns:p14="http://schemas.microsoft.com/office/powerpoint/2010/main" val="169931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601550"/>
            <a:ext cx="8242479" cy="496212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48574" y="5563673"/>
            <a:ext cx="7939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Ruínas da </a:t>
            </a:r>
            <a:r>
              <a:rPr lang="pt-BR" dirty="0" err="1">
                <a:solidFill>
                  <a:schemeClr val="accent1"/>
                </a:solidFill>
              </a:rPr>
              <a:t>ca</a:t>
            </a:r>
            <a:r>
              <a:rPr lang="" dirty="0">
                <a:solidFill>
                  <a:schemeClr val="accent1"/>
                </a:solidFill>
              </a:rPr>
              <a:t>s</a:t>
            </a:r>
            <a:r>
              <a:rPr lang="pt-BR" dirty="0">
                <a:solidFill>
                  <a:schemeClr val="accent1"/>
                </a:solidFill>
              </a:rPr>
              <a:t>a grande do Engenho Pedras e capela</a:t>
            </a:r>
            <a:r>
              <a:rPr lang="" dirty="0">
                <a:solidFill>
                  <a:schemeClr val="accent1"/>
                </a:solidFill>
              </a:rPr>
              <a:t>, Ros</a:t>
            </a:r>
            <a:r>
              <a:rPr lang="pt-BR" dirty="0">
                <a:solidFill>
                  <a:schemeClr val="accent1"/>
                </a:solidFill>
              </a:rPr>
              <a:t>á</a:t>
            </a:r>
            <a:r>
              <a:rPr lang="" dirty="0">
                <a:solidFill>
                  <a:schemeClr val="accent1"/>
                </a:solidFill>
              </a:rPr>
              <a:t>rio do Catete/SE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298028" y="1207117"/>
            <a:ext cx="4893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" i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5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89656" y="1602297"/>
            <a:ext cx="84013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" sz="2400" i="1" dirty="0">
                <a:solidFill>
                  <a:schemeClr val="accent1"/>
                </a:solidFill>
              </a:rPr>
              <a:t>No site Infonet você pode conferir uma mat</a:t>
            </a:r>
            <a:r>
              <a:rPr lang="pt-BR" sz="2400" i="1" dirty="0">
                <a:solidFill>
                  <a:schemeClr val="accent1"/>
                </a:solidFill>
              </a:rPr>
              <a:t>é</a:t>
            </a:r>
            <a:r>
              <a:rPr lang="" sz="2400" i="1" dirty="0">
                <a:solidFill>
                  <a:schemeClr val="accent1"/>
                </a:solidFill>
              </a:rPr>
              <a:t>ria muito interessante sobre o per</a:t>
            </a:r>
            <a:r>
              <a:rPr lang="pt-BR" sz="2400" i="1" dirty="0" err="1">
                <a:solidFill>
                  <a:schemeClr val="accent1"/>
                </a:solidFill>
              </a:rPr>
              <a:t>ío</a:t>
            </a:r>
            <a:r>
              <a:rPr lang="" sz="2400" i="1" dirty="0">
                <a:solidFill>
                  <a:schemeClr val="accent1"/>
                </a:solidFill>
              </a:rPr>
              <a:t>do a</a:t>
            </a:r>
            <a:r>
              <a:rPr lang="pt-BR" sz="2400" i="1" dirty="0">
                <a:solidFill>
                  <a:schemeClr val="accent1"/>
                </a:solidFill>
              </a:rPr>
              <a:t>ç</a:t>
            </a:r>
            <a:r>
              <a:rPr lang="" sz="2400" i="1" dirty="0">
                <a:solidFill>
                  <a:schemeClr val="accent1"/>
                </a:solidFill>
              </a:rPr>
              <a:t>ucareiro colonial, em que as cidades de Maruim e Ro</a:t>
            </a:r>
            <a:r>
              <a:rPr lang="pt-BR" sz="2400" i="1" dirty="0" err="1">
                <a:solidFill>
                  <a:schemeClr val="accent1"/>
                </a:solidFill>
              </a:rPr>
              <a:t>sá</a:t>
            </a:r>
            <a:r>
              <a:rPr lang="" sz="2400" i="1" dirty="0">
                <a:solidFill>
                  <a:schemeClr val="accent1"/>
                </a:solidFill>
              </a:rPr>
              <a:t>rio do Catete tiveram importante participa</a:t>
            </a:r>
            <a:r>
              <a:rPr lang="pt-BR" sz="2400" i="1" dirty="0" err="1">
                <a:solidFill>
                  <a:schemeClr val="accent1"/>
                </a:solidFill>
              </a:rPr>
              <a:t>çã</a:t>
            </a:r>
            <a:r>
              <a:rPr lang="" sz="2400" i="1" dirty="0">
                <a:solidFill>
                  <a:schemeClr val="accent1"/>
                </a:solidFill>
              </a:rPr>
              <a:t>o. L</a:t>
            </a:r>
            <a:r>
              <a:rPr lang="pt-BR" sz="2400" i="1" dirty="0">
                <a:solidFill>
                  <a:schemeClr val="accent1"/>
                </a:solidFill>
              </a:rPr>
              <a:t>á você poderá ainda ver outras fotos desses municípios.</a:t>
            </a:r>
          </a:p>
          <a:p>
            <a:pPr algn="just"/>
            <a:endParaRPr lang="" i="1" dirty="0">
              <a:solidFill>
                <a:schemeClr val="accent1"/>
              </a:solidFill>
            </a:endParaRPr>
          </a:p>
          <a:p>
            <a:pPr algn="just"/>
            <a:r>
              <a:rPr lang="pt-BR" sz="1400" dirty="0">
                <a:solidFill>
                  <a:schemeClr val="accent1"/>
                </a:solidFill>
                <a:hlinkClick r:id="rId2"/>
              </a:rPr>
              <a:t>https://infonet.com.br/blogs/maruim-e-rosario-do-catete-se-apogeu-virou-historia/</a:t>
            </a:r>
            <a:endParaRPr lang="pt-BR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4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88571" y="398103"/>
            <a:ext cx="6709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accent1"/>
                </a:solidFill>
              </a:rPr>
              <a:t>INSERIR VÍDEO PROF.</a:t>
            </a:r>
            <a:r>
              <a:rPr lang="" sz="3200" dirty="0">
                <a:solidFill>
                  <a:schemeClr val="accent1"/>
                </a:solidFill>
              </a:rPr>
              <a:t>/A</a:t>
            </a:r>
            <a:r>
              <a:rPr lang="pt-BR" sz="3200" dirty="0">
                <a:solidFill>
                  <a:schemeClr val="accent1"/>
                </a:solidFill>
              </a:rPr>
              <a:t> HISTÓRIA</a:t>
            </a:r>
          </a:p>
        </p:txBody>
      </p:sp>
    </p:spTree>
    <p:extLst>
      <p:ext uri="{BB962C8B-B14F-4D97-AF65-F5344CB8AC3E}">
        <p14:creationId xmlns:p14="http://schemas.microsoft.com/office/powerpoint/2010/main" val="32270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3DE79-A4BA-43DC-9DCD-2FFB74FC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VAMOS CONHECER UM POUCO MAIS ESSA TERRA LINDA?</a:t>
            </a:r>
          </a:p>
        </p:txBody>
      </p:sp>
    </p:spTree>
    <p:extLst>
      <p:ext uri="{BB962C8B-B14F-4D97-AF65-F5344CB8AC3E}">
        <p14:creationId xmlns:p14="http://schemas.microsoft.com/office/powerpoint/2010/main" val="93790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A7224B6-AB70-4E9D-9FA7-0C2CB8488258}"/>
              </a:ext>
            </a:extLst>
          </p:cNvPr>
          <p:cNvSpPr/>
          <p:nvPr/>
        </p:nvSpPr>
        <p:spPr>
          <a:xfrm>
            <a:off x="1180563" y="560679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hlinkClick r:id="rId2"/>
              </a:rPr>
              <a:t>https://www.slideshare.net/professoruilson/geografia-de-sergipe/12</a:t>
            </a:r>
            <a:endParaRPr lang="pt-BR" sz="1000" dirty="0"/>
          </a:p>
          <a:p>
            <a:endParaRPr lang="pt-BR" sz="1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877ED23-E0A7-4366-B158-A80DB40A6F27}"/>
              </a:ext>
            </a:extLst>
          </p:cNvPr>
          <p:cNvSpPr/>
          <p:nvPr/>
        </p:nvSpPr>
        <p:spPr>
          <a:xfrm>
            <a:off x="7561314" y="2030901"/>
            <a:ext cx="414222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Vamos ouvir o que o </a:t>
            </a:r>
          </a:p>
          <a:p>
            <a:pPr algn="ctr"/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professor de Geografia </a:t>
            </a:r>
          </a:p>
          <a:p>
            <a:pPr algn="ctr"/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pode nos contar sobre</a:t>
            </a:r>
          </a:p>
          <a:p>
            <a:pPr algn="ctr"/>
            <a:r>
              <a:rPr lang="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Sergipe</a:t>
            </a:r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231819"/>
            <a:ext cx="7006107" cy="537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9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74795-DA02-47A5-B0AC-3DA99CFB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INSERIR VÍDEO prof./a geografia </a:t>
            </a:r>
          </a:p>
        </p:txBody>
      </p:sp>
    </p:spTree>
    <p:extLst>
      <p:ext uri="{BB962C8B-B14F-4D97-AF65-F5344CB8AC3E}">
        <p14:creationId xmlns:p14="http://schemas.microsoft.com/office/powerpoint/2010/main" val="361666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3DE79-A4BA-43DC-9DCD-2FFB74FC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Agora: JEOVÁ SANTANA!</a:t>
            </a:r>
            <a:br>
              <a:rPr lang="pt-BR" dirty="0"/>
            </a:br>
            <a:br>
              <a:rPr lang="pt-BR" dirty="0"/>
            </a:br>
            <a:r>
              <a:rPr lang="pt-BR" sz="2800" dirty="0"/>
              <a:t>(Assistam ao vídeo postado no site)</a:t>
            </a:r>
          </a:p>
        </p:txBody>
      </p:sp>
    </p:spTree>
    <p:extLst>
      <p:ext uri="{BB962C8B-B14F-4D97-AF65-F5344CB8AC3E}">
        <p14:creationId xmlns:p14="http://schemas.microsoft.com/office/powerpoint/2010/main" val="40601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" dirty="0"/>
              <a:t>s origens de jeov</a:t>
            </a:r>
            <a:r>
              <a:rPr lang="pt-BR" dirty="0"/>
              <a:t>á Santana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" sz="2400" dirty="0"/>
              <a:t>“</a:t>
            </a:r>
            <a:r>
              <a:rPr lang="pt-BR" sz="2400" dirty="0"/>
              <a:t>Nasci em Maruim, mas vim para Aracaju aos três meses. Quem assumiu o lugar de "pátria da infância" foi a vizinha, Rosário do Catete, onde ia passar as férias escolares. Nela, o primeiro circo, o primeiro cinema, o banho de rio, a convivência com o avô materno que passou dos 90. Um pouco dessas memórias coloquei em  "Retalhos", do </a:t>
            </a:r>
            <a:r>
              <a:rPr lang="pt-BR" sz="2400" i="1" dirty="0"/>
              <a:t>Poemas passageiros</a:t>
            </a:r>
            <a:r>
              <a:rPr lang="pt-BR" sz="2400" dirty="0"/>
              <a:t>.</a:t>
            </a:r>
            <a:r>
              <a:rPr lang="" sz="2400" dirty="0"/>
              <a:t>”</a:t>
            </a:r>
          </a:p>
          <a:p>
            <a:endParaRPr lang="" dirty="0"/>
          </a:p>
          <a:p>
            <a:pPr marL="0" indent="0">
              <a:buNone/>
            </a:pPr>
            <a:r>
              <a:rPr lang="" sz="1600" dirty="0"/>
              <a:t>(Via whatsapp, </a:t>
            </a:r>
            <a:r>
              <a:rPr lang="pt-BR" sz="1600" dirty="0"/>
              <a:t>para Douglas </a:t>
            </a:r>
            <a:r>
              <a:rPr lang="pt-BR" sz="1600" dirty="0" err="1"/>
              <a:t>Magnilson</a:t>
            </a:r>
            <a:r>
              <a:rPr lang="pt-B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234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5DFFBE3-959F-4499-848E-B07A30C8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7" y="199360"/>
            <a:ext cx="5476875" cy="5715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5A46719-136C-43AA-84C2-BFC056F77ED4}"/>
              </a:ext>
            </a:extLst>
          </p:cNvPr>
          <p:cNvSpPr/>
          <p:nvPr/>
        </p:nvSpPr>
        <p:spPr>
          <a:xfrm>
            <a:off x="334362" y="5895753"/>
            <a:ext cx="50846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https://pt.m.wikipedia.org/wiki/Ficheiro:Sergipe_Municip_Maruim.JPG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D287386-28B7-4AA9-94C6-6F8FEF38F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83" y="1211376"/>
            <a:ext cx="3009229" cy="313819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4BAB213-5D58-43BB-A001-92ADC95F679C}"/>
              </a:ext>
            </a:extLst>
          </p:cNvPr>
          <p:cNvSpPr/>
          <p:nvPr/>
        </p:nvSpPr>
        <p:spPr>
          <a:xfrm>
            <a:off x="6013579" y="4386786"/>
            <a:ext cx="3067438" cy="34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https://www.familysearch.org/wiki/pt/img_auth.php/3/31/Sergipe_Municip_Ros%C3%A1rio_do_Catete.svg.jpg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00AF9CE-9017-4841-AE93-962DB4054EDE}"/>
              </a:ext>
            </a:extLst>
          </p:cNvPr>
          <p:cNvSpPr txBox="1"/>
          <p:nvPr/>
        </p:nvSpPr>
        <p:spPr>
          <a:xfrm>
            <a:off x="5822791" y="199360"/>
            <a:ext cx="21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MARUIM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FBE2C4-9070-498B-A35E-3E9382D58674}"/>
              </a:ext>
            </a:extLst>
          </p:cNvPr>
          <p:cNvSpPr txBox="1"/>
          <p:nvPr/>
        </p:nvSpPr>
        <p:spPr>
          <a:xfrm>
            <a:off x="6441989" y="823437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ROSÁRIO DO CATETE</a:t>
            </a:r>
          </a:p>
        </p:txBody>
      </p:sp>
      <p:pic>
        <p:nvPicPr>
          <p:cNvPr id="13" name="Imagem 1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4231E0F0-69EC-48CE-8DED-232E7DBFF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684" y="2454097"/>
            <a:ext cx="2619375" cy="189547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467F68F-E7A6-497A-B8CC-7286154E89A3}"/>
              </a:ext>
            </a:extLst>
          </p:cNvPr>
          <p:cNvSpPr/>
          <p:nvPr/>
        </p:nvSpPr>
        <p:spPr>
          <a:xfrm>
            <a:off x="9249684" y="4386786"/>
            <a:ext cx="2619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dirty="0"/>
              <a:t>http://imagensparacelularblog.blogspot.com/2013/01/mapa-de-sergipe-e-suas-cidades-colorir.html</a:t>
            </a:r>
          </a:p>
        </p:txBody>
      </p:sp>
    </p:spTree>
    <p:extLst>
      <p:ext uri="{BB962C8B-B14F-4D97-AF65-F5344CB8AC3E}">
        <p14:creationId xmlns:p14="http://schemas.microsoft.com/office/powerpoint/2010/main" val="331416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C04A5-1347-46F3-AE70-ED469A8D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278" y="772245"/>
            <a:ext cx="5289992" cy="1969007"/>
          </a:xfrm>
        </p:spPr>
        <p:txBody>
          <a:bodyPr>
            <a:normAutofit/>
          </a:bodyPr>
          <a:lstStyle/>
          <a:p>
            <a:pPr algn="l"/>
            <a:r>
              <a:rPr lang="pt-BR" sz="4400" dirty="0"/>
              <a:t>NOSSO NORDESTE </a:t>
            </a:r>
            <a:br>
              <a:rPr lang="pt-BR" sz="4400" dirty="0"/>
            </a:br>
            <a:r>
              <a:rPr lang="pt-BR" sz="4400" dirty="0"/>
              <a:t>É POESIA PURA!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6EE8A1-C817-4C24-A7A0-548DBB973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771" y="4299079"/>
            <a:ext cx="9421661" cy="1093987"/>
          </a:xfrm>
        </p:spPr>
        <p:txBody>
          <a:bodyPr>
            <a:noAutofit/>
          </a:bodyPr>
          <a:lstStyle/>
          <a:p>
            <a:r>
              <a:rPr lang="pt-BR" sz="3200" dirty="0"/>
              <a:t>Vamos conhecer poetas que fazem hoje poemas que nos deixam orgulhosos de nossa região?</a:t>
            </a:r>
          </a:p>
        </p:txBody>
      </p:sp>
      <p:pic>
        <p:nvPicPr>
          <p:cNvPr id="5" name="Imagem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1C2729A1-F7DC-452A-9A90-3D91587C7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80" y="752946"/>
            <a:ext cx="2857500" cy="279082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BEA4BA7-410D-4E48-A2B6-C75620D04024}"/>
              </a:ext>
            </a:extLst>
          </p:cNvPr>
          <p:cNvSpPr/>
          <p:nvPr/>
        </p:nvSpPr>
        <p:spPr>
          <a:xfrm>
            <a:off x="995916" y="349656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https://www.estadosecapitaisdobrasil.com/regiao/nordeste/</a:t>
            </a:r>
          </a:p>
        </p:txBody>
      </p:sp>
    </p:spTree>
    <p:extLst>
      <p:ext uri="{BB962C8B-B14F-4D97-AF65-F5344CB8AC3E}">
        <p14:creationId xmlns:p14="http://schemas.microsoft.com/office/powerpoint/2010/main" val="1308918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2BFD0-BDF2-4172-9F85-D98322DAD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306" y="353758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pt-BR" dirty="0"/>
              <a:t>DO </a:t>
            </a:r>
            <a:r>
              <a:rPr lang="" dirty="0"/>
              <a:t>livro </a:t>
            </a:r>
            <a:r>
              <a:rPr lang="" i="1" dirty="0"/>
              <a:t>poesia nordestina co</a:t>
            </a:r>
            <a:r>
              <a:rPr lang="pt-BR" i="1" dirty="0"/>
              <a:t>N</a:t>
            </a:r>
            <a:r>
              <a:rPr lang="" i="1" dirty="0"/>
              <a:t>tempo</a:t>
            </a:r>
            <a:r>
              <a:rPr lang="pt-BR" i="1" dirty="0" err="1"/>
              <a:t>rânea</a:t>
            </a:r>
            <a:r>
              <a:rPr lang="pt-BR" i="1" dirty="0"/>
              <a:t> </a:t>
            </a:r>
            <a:r>
              <a:rPr lang="" dirty="0"/>
              <a:t>[metalinguagem e outras veredas]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69" y="1402993"/>
            <a:ext cx="8281116" cy="45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6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4" y="193183"/>
            <a:ext cx="9144000" cy="5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84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72A40-FC2C-4DD9-9911-30D57EA1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423" y="926790"/>
            <a:ext cx="8643154" cy="1969007"/>
          </a:xfrm>
        </p:spPr>
        <p:txBody>
          <a:bodyPr/>
          <a:lstStyle/>
          <a:p>
            <a:r>
              <a:rPr lang="pt-BR" dirty="0"/>
              <a:t>OS LIVROS De POEMAS </a:t>
            </a:r>
            <a:br>
              <a:rPr lang="pt-BR" dirty="0"/>
            </a:br>
            <a:r>
              <a:rPr lang="pt-BR" dirty="0"/>
              <a:t>DE jeová Santana.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93730E-1C07-49D7-A5C1-3E8B5A16C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664" y="3299834"/>
            <a:ext cx="10111563" cy="1739998"/>
          </a:xfrm>
        </p:spPr>
        <p:txBody>
          <a:bodyPr>
            <a:noAutofit/>
          </a:bodyPr>
          <a:lstStyle/>
          <a:p>
            <a:r>
              <a:rPr lang="pt-BR" sz="2400" dirty="0"/>
              <a:t>Jeová é autor de dois livros de poemas e outros, </a:t>
            </a:r>
            <a:r>
              <a:rPr lang="pt-BR" sz="2400"/>
              <a:t>de contos. </a:t>
            </a:r>
            <a:endParaRPr lang="pt-BR" sz="2400" dirty="0"/>
          </a:p>
          <a:p>
            <a:r>
              <a:rPr lang="pt-BR" sz="2400" dirty="0"/>
              <a:t>Um detalhe muito interessante está nos títulos dos livros dele! </a:t>
            </a:r>
          </a:p>
          <a:p>
            <a:r>
              <a:rPr lang="pt-BR" sz="2400" dirty="0"/>
              <a:t>Vamos conhecer os livros?</a:t>
            </a:r>
          </a:p>
        </p:txBody>
      </p:sp>
    </p:spTree>
    <p:extLst>
      <p:ext uri="{BB962C8B-B14F-4D97-AF65-F5344CB8AC3E}">
        <p14:creationId xmlns:p14="http://schemas.microsoft.com/office/powerpoint/2010/main" val="3156098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5541D33-6992-4F35-8087-5DD542D6AF4D}"/>
              </a:ext>
            </a:extLst>
          </p:cNvPr>
          <p:cNvSpPr txBox="1"/>
          <p:nvPr/>
        </p:nvSpPr>
        <p:spPr>
          <a:xfrm>
            <a:off x="574952" y="5613991"/>
            <a:ext cx="113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2011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1F6569-0197-4E2F-BAEE-5E5D2A3F25A2}"/>
              </a:ext>
            </a:extLst>
          </p:cNvPr>
          <p:cNvSpPr txBox="1"/>
          <p:nvPr/>
        </p:nvSpPr>
        <p:spPr>
          <a:xfrm>
            <a:off x="5007934" y="1616150"/>
            <a:ext cx="6674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O</a:t>
            </a:r>
            <a:r>
              <a:rPr lang="" sz="4800" dirty="0"/>
              <a:t> que s</a:t>
            </a:r>
            <a:r>
              <a:rPr lang="pt-BR" sz="4800" dirty="0"/>
              <a:t>ã</a:t>
            </a:r>
            <a:r>
              <a:rPr lang="" sz="4800" dirty="0"/>
              <a:t>o “Poemas passageiros?</a:t>
            </a:r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6" y="570826"/>
            <a:ext cx="3443256" cy="50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4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8B9F848-B233-4F9F-9F16-1C406B71681E}"/>
              </a:ext>
            </a:extLst>
          </p:cNvPr>
          <p:cNvSpPr txBox="1"/>
          <p:nvPr/>
        </p:nvSpPr>
        <p:spPr>
          <a:xfrm>
            <a:off x="1253337" y="5434884"/>
            <a:ext cx="113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2016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876E8D-2B4F-4C07-B9A1-B73307646FD3}"/>
              </a:ext>
            </a:extLst>
          </p:cNvPr>
          <p:cNvSpPr txBox="1"/>
          <p:nvPr/>
        </p:nvSpPr>
        <p:spPr>
          <a:xfrm>
            <a:off x="4096528" y="1977714"/>
            <a:ext cx="552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O que pode significar </a:t>
            </a:r>
            <a:r>
              <a:rPr lang="" sz="3600" dirty="0"/>
              <a:t>“</a:t>
            </a:r>
            <a:r>
              <a:rPr lang="pt-BR" sz="3600" dirty="0"/>
              <a:t>Solo de rangidos</a:t>
            </a:r>
            <a:r>
              <a:rPr lang="" sz="3600" dirty="0"/>
              <a:t>?”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7" y="921203"/>
            <a:ext cx="3046853" cy="45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98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73CD1-C9C4-4733-93DB-95C429E8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ESSE JEOVÁ SANTANA É DANADO MESMO!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EDC16A-7C43-4765-90C8-3EA4E8B96A14}"/>
              </a:ext>
            </a:extLst>
          </p:cNvPr>
          <p:cNvSpPr txBox="1"/>
          <p:nvPr/>
        </p:nvSpPr>
        <p:spPr>
          <a:xfrm>
            <a:off x="3603676" y="1718302"/>
            <a:ext cx="4349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Jeová ainda tem alguns livros de contos publicados.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0" y="2656770"/>
            <a:ext cx="2063017" cy="30484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84863" y="5745112"/>
            <a:ext cx="1547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1993, 1 a. ed.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76" y="2678425"/>
            <a:ext cx="2061322" cy="30484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91935" y="572682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2002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21" y="2656770"/>
            <a:ext cx="2078995" cy="30484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439757" y="5719723"/>
            <a:ext cx="1026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2006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752" y="2635505"/>
            <a:ext cx="2061322" cy="306966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939451" y="5684149"/>
            <a:ext cx="1489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2019, 2a. ed.</a:t>
            </a:r>
          </a:p>
        </p:txBody>
      </p:sp>
    </p:spTree>
    <p:extLst>
      <p:ext uri="{BB962C8B-B14F-4D97-AF65-F5344CB8AC3E}">
        <p14:creationId xmlns:p14="http://schemas.microsoft.com/office/powerpoint/2010/main" val="2567302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DC56D-3373-430A-BD81-38C0BA33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051" y="804519"/>
            <a:ext cx="9615743" cy="1049235"/>
          </a:xfrm>
        </p:spPr>
        <p:txBody>
          <a:bodyPr/>
          <a:lstStyle/>
          <a:p>
            <a:r>
              <a:rPr lang="pt-BR" dirty="0"/>
              <a:t>LINHA DO TEMPO DE SUA PRODUÇÃO POÉTICA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F671C78-9D12-4BEB-A5EE-B25F8DE3C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5811758"/>
              </p:ext>
            </p:extLst>
          </p:nvPr>
        </p:nvGraphicFramePr>
        <p:xfrm>
          <a:off x="3619361" y="2069185"/>
          <a:ext cx="4631121" cy="2549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9243BE59-D078-487C-AB11-58DD15A47E43}"/>
              </a:ext>
            </a:extLst>
          </p:cNvPr>
          <p:cNvSpPr txBox="1"/>
          <p:nvPr/>
        </p:nvSpPr>
        <p:spPr>
          <a:xfrm>
            <a:off x="1252845" y="4998446"/>
            <a:ext cx="91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CERTAMENTE VIRÃO MUITOS OUTROS POR AÍ...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75" y="2710812"/>
            <a:ext cx="925240" cy="142167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43" y="2701930"/>
            <a:ext cx="902222" cy="14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33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9FC81-7B23-4443-8776-789B4C22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CONHECENDO ALGUNS </a:t>
            </a:r>
            <a:br>
              <a:rPr lang="pt-BR" dirty="0"/>
            </a:br>
            <a:r>
              <a:rPr lang="pt-BR" dirty="0"/>
              <a:t>DE SEUS POEMAS...</a:t>
            </a:r>
          </a:p>
        </p:txBody>
      </p:sp>
    </p:spTree>
    <p:extLst>
      <p:ext uri="{BB962C8B-B14F-4D97-AF65-F5344CB8AC3E}">
        <p14:creationId xmlns:p14="http://schemas.microsoft.com/office/powerpoint/2010/main" val="3965983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8B7944-F1DF-4184-98FC-87978EA2720D}"/>
              </a:ext>
            </a:extLst>
          </p:cNvPr>
          <p:cNvSpPr/>
          <p:nvPr/>
        </p:nvSpPr>
        <p:spPr>
          <a:xfrm>
            <a:off x="624749" y="788489"/>
            <a:ext cx="4285321" cy="501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CARRANCA 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Dê-me logo a plaina e o formão </a:t>
            </a:r>
          </a:p>
          <a:p>
            <a:r>
              <a:rPr lang="pt-BR" dirty="0"/>
              <a:t>pra ver se moldo outro sentir</a:t>
            </a:r>
          </a:p>
          <a:p>
            <a:r>
              <a:rPr lang="pt-BR" dirty="0"/>
              <a:t>no móvel roto do meu coração </a:t>
            </a:r>
          </a:p>
          <a:p>
            <a:r>
              <a:rPr lang="pt-BR" dirty="0"/>
              <a:t>sem o verniz da saudade a luzir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Já tenho em mãos a exata medida</a:t>
            </a:r>
          </a:p>
          <a:p>
            <a:r>
              <a:rPr lang="pt-BR" dirty="0"/>
              <a:t>pra fazê-lo isento do sofrer </a:t>
            </a:r>
          </a:p>
          <a:p>
            <a:r>
              <a:rPr lang="pt-BR" dirty="0"/>
              <a:t>é só lhe dar uma outra resina</a:t>
            </a:r>
          </a:p>
          <a:p>
            <a:r>
              <a:rPr lang="pt-BR" dirty="0"/>
              <a:t>em que não caiba o verbo querer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Pode o amor lançar seus insetos </a:t>
            </a:r>
          </a:p>
          <a:p>
            <a:r>
              <a:rPr lang="pt-BR" dirty="0"/>
              <a:t>mas não tocará meus gonzos e dobras</a:t>
            </a:r>
          </a:p>
          <a:p>
            <a:r>
              <a:rPr lang="pt-BR" dirty="0"/>
              <a:t>pois serei mestre nesse projeto</a:t>
            </a:r>
          </a:p>
          <a:p>
            <a:r>
              <a:rPr lang="pt-BR" dirty="0"/>
              <a:t>de desbastar no tempo suas sobras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 livro </a:t>
            </a:r>
            <a:r>
              <a:rPr lang="pt-B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de rangidos, 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2016, p. 89)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815241" y="522882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800" dirty="0">
                <a:hlinkClick r:id="rId2"/>
              </a:rPr>
              <a:t>https://www.360meridianos.com/especial/carrancas-sao-francisco</a:t>
            </a:r>
            <a:endParaRPr lang="pt-BR" sz="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41" y="1506505"/>
            <a:ext cx="5556805" cy="37223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EC02A98-0017-4B12-8F52-616ED49BFBC1}"/>
              </a:ext>
            </a:extLst>
          </p:cNvPr>
          <p:cNvSpPr txBox="1"/>
          <p:nvPr/>
        </p:nvSpPr>
        <p:spPr>
          <a:xfrm>
            <a:off x="624749" y="5716404"/>
            <a:ext cx="3540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Gonzos - dobradiças</a:t>
            </a:r>
          </a:p>
        </p:txBody>
      </p:sp>
    </p:spTree>
    <p:extLst>
      <p:ext uri="{BB962C8B-B14F-4D97-AF65-F5344CB8AC3E}">
        <p14:creationId xmlns:p14="http://schemas.microsoft.com/office/powerpoint/2010/main" val="1106819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1615AB6-A73B-422A-8582-1D76E5B9A846}"/>
              </a:ext>
            </a:extLst>
          </p:cNvPr>
          <p:cNvSpPr/>
          <p:nvPr/>
        </p:nvSpPr>
        <p:spPr>
          <a:xfrm>
            <a:off x="6582192" y="1282946"/>
            <a:ext cx="4202214" cy="280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TRAVESSURA</a:t>
            </a:r>
          </a:p>
          <a:p>
            <a:endParaRPr lang="pt-BR" dirty="0"/>
          </a:p>
          <a:p>
            <a:r>
              <a:rPr lang="pt-BR" dirty="0"/>
              <a:t>O tempo </a:t>
            </a:r>
          </a:p>
          <a:p>
            <a:r>
              <a:rPr lang="pt-BR" dirty="0"/>
              <a:t>passou por aqui tão de fininho</a:t>
            </a:r>
          </a:p>
          <a:p>
            <a:r>
              <a:rPr lang="pt-BR" dirty="0"/>
              <a:t>mas fez o estrago de sempre</a:t>
            </a:r>
          </a:p>
          <a:p>
            <a:r>
              <a:rPr lang="pt-BR" dirty="0"/>
              <a:t>pondo pedras no lugar da flor </a:t>
            </a:r>
          </a:p>
          <a:p>
            <a:r>
              <a:rPr lang="pt-BR" dirty="0"/>
              <a:t>e na massa modelar do meu rosto</a:t>
            </a:r>
          </a:p>
          <a:p>
            <a:r>
              <a:rPr lang="pt-BR" dirty="0"/>
              <a:t>descarregou seus </a:t>
            </a:r>
            <a:r>
              <a:rPr lang="pt-BR" dirty="0" err="1"/>
              <a:t>caçuás</a:t>
            </a:r>
            <a:r>
              <a:rPr lang="pt-BR" dirty="0"/>
              <a:t> de </a:t>
            </a:r>
            <a:r>
              <a:rPr lang="pt-BR" dirty="0" err="1"/>
              <a:t>ontens</a:t>
            </a:r>
            <a:r>
              <a:rPr lang="pt-BR" dirty="0"/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 livro </a:t>
            </a:r>
            <a:r>
              <a:rPr lang="pt-B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de rangidos, 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2016, p. 27)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862896-0AE6-4630-B657-E76415F24B2E}"/>
              </a:ext>
            </a:extLst>
          </p:cNvPr>
          <p:cNvSpPr txBox="1"/>
          <p:nvPr/>
        </p:nvSpPr>
        <p:spPr>
          <a:xfrm>
            <a:off x="752558" y="5613990"/>
            <a:ext cx="1069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Caçuá</a:t>
            </a:r>
            <a:r>
              <a:rPr lang="pt-BR" sz="1200" dirty="0"/>
              <a:t> - cesto grande e comprido de vime, cipó ou bambu, sem tampa e com alças para prender às cangalhas no transporte de gêneros diversos em animais de carga.  (</a:t>
            </a:r>
            <a:r>
              <a:rPr lang="pt-BR" sz="900" dirty="0"/>
              <a:t>https://www.google.com/</a:t>
            </a:r>
            <a:r>
              <a:rPr lang="pt-BR" sz="900" dirty="0" err="1"/>
              <a:t>search?q</a:t>
            </a:r>
            <a:r>
              <a:rPr lang="pt-BR" sz="900" dirty="0"/>
              <a:t>=ca%C3%A7u%C3%A1&amp;oq=ca%C3%A7u%C3%A1&amp;aqs=chrome..69i57j0l5.1982j1j8&amp;sourceid=</a:t>
            </a:r>
            <a:r>
              <a:rPr lang="pt-BR" sz="900" dirty="0" err="1"/>
              <a:t>chrome&amp;ie</a:t>
            </a:r>
            <a:r>
              <a:rPr lang="pt-BR" sz="900" dirty="0"/>
              <a:t>=UTF-8)</a:t>
            </a:r>
          </a:p>
        </p:txBody>
      </p:sp>
      <p:pic>
        <p:nvPicPr>
          <p:cNvPr id="6" name="Imagem 5" descr="Uma imagem contendo edifício, objeto, relógio, frente&#10;&#10;Descrição gerada automaticamente">
            <a:extLst>
              <a:ext uri="{FF2B5EF4-FFF2-40B4-BE49-F238E27FC236}">
                <a16:creationId xmlns:a16="http://schemas.microsoft.com/office/drawing/2014/main" id="{A0B4CD23-E1DE-479F-AA4D-E6945E54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91" y="1093338"/>
            <a:ext cx="5070539" cy="33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6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0F0C1-A944-49C7-9C39-5730CFA9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865" y="786809"/>
            <a:ext cx="9349929" cy="1066945"/>
          </a:xfrm>
        </p:spPr>
        <p:txBody>
          <a:bodyPr/>
          <a:lstStyle/>
          <a:p>
            <a:r>
              <a:rPr lang="pt-BR" dirty="0"/>
              <a:t>HOJE SERÁ A VEZ DE UM POETA </a:t>
            </a:r>
            <a:br>
              <a:rPr lang="pt-BR" dirty="0"/>
            </a:br>
            <a:r>
              <a:rPr lang="pt-BR" dirty="0"/>
              <a:t>Do nosso Sergipe.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8D508B-3EC1-4623-B6FA-009129B1F04B}"/>
              </a:ext>
            </a:extLst>
          </p:cNvPr>
          <p:cNvSpPr/>
          <p:nvPr/>
        </p:nvSpPr>
        <p:spPr>
          <a:xfrm>
            <a:off x="4986165" y="5499356"/>
            <a:ext cx="29001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/>
              <a:t>https://www.todamateria.com.br/regiao-nordeste/</a:t>
            </a:r>
          </a:p>
        </p:txBody>
      </p:sp>
      <p:pic>
        <p:nvPicPr>
          <p:cNvPr id="6" name="Imagem 5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B3760575-1117-4203-813F-060A8270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461" y="2001689"/>
            <a:ext cx="3355076" cy="3497667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68596D13-8D82-4CB8-9C19-F8776135720F}"/>
              </a:ext>
            </a:extLst>
          </p:cNvPr>
          <p:cNvSpPr/>
          <p:nvPr/>
        </p:nvSpPr>
        <p:spPr>
          <a:xfrm rot="11538968" flipV="1">
            <a:off x="7027037" y="4053791"/>
            <a:ext cx="1493000" cy="53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827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5C76208-80AC-43C0-AF65-05ED7743F16D}"/>
              </a:ext>
            </a:extLst>
          </p:cNvPr>
          <p:cNvSpPr/>
          <p:nvPr/>
        </p:nvSpPr>
        <p:spPr>
          <a:xfrm>
            <a:off x="491844" y="608322"/>
            <a:ext cx="34059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CERTAS PALAVRAS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Palavras duras</a:t>
            </a:r>
          </a:p>
          <a:p>
            <a:r>
              <a:rPr lang="pt-BR" dirty="0"/>
              <a:t>duram na memoria</a:t>
            </a:r>
          </a:p>
          <a:p>
            <a:r>
              <a:rPr lang="pt-BR" dirty="0"/>
              <a:t>Seu talho é fundo</a:t>
            </a:r>
          </a:p>
          <a:p>
            <a:r>
              <a:rPr lang="pt-BR" dirty="0"/>
              <a:t>qual faca no peixe.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Palavras duras</a:t>
            </a:r>
          </a:p>
          <a:p>
            <a:r>
              <a:rPr lang="pt-BR" dirty="0"/>
              <a:t>ferem sem piedade</a:t>
            </a:r>
          </a:p>
          <a:p>
            <a:r>
              <a:rPr lang="pt-BR" dirty="0"/>
              <a:t>Até os poetas </a:t>
            </a:r>
          </a:p>
          <a:p>
            <a:r>
              <a:rPr lang="pt-BR" dirty="0"/>
              <a:t>lidam mal com elas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Palavras duras</a:t>
            </a:r>
          </a:p>
          <a:p>
            <a:r>
              <a:rPr lang="pt-BR" dirty="0"/>
              <a:t>o vento não leva</a:t>
            </a:r>
          </a:p>
          <a:p>
            <a:r>
              <a:rPr lang="pt-BR" dirty="0"/>
              <a:t>Palavras escritas</a:t>
            </a:r>
          </a:p>
          <a:p>
            <a:r>
              <a:rPr lang="pt-BR" dirty="0"/>
              <a:t>doem na vista</a:t>
            </a:r>
          </a:p>
          <a:p>
            <a:r>
              <a:rPr lang="pt-BR" dirty="0"/>
              <a:t> 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FD2881-DC4E-45DE-971A-AC5C92C0D42B}"/>
              </a:ext>
            </a:extLst>
          </p:cNvPr>
          <p:cNvSpPr/>
          <p:nvPr/>
        </p:nvSpPr>
        <p:spPr>
          <a:xfrm>
            <a:off x="3182779" y="1044082"/>
            <a:ext cx="2913221" cy="436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Palavras duras</a:t>
            </a:r>
          </a:p>
          <a:p>
            <a:r>
              <a:rPr lang="pt-BR" dirty="0"/>
              <a:t>devem ficar no cofre</a:t>
            </a:r>
          </a:p>
          <a:p>
            <a:r>
              <a:rPr lang="pt-BR" dirty="0"/>
              <a:t>O preço da desdita</a:t>
            </a:r>
          </a:p>
          <a:p>
            <a:r>
              <a:rPr lang="pt-BR" dirty="0"/>
              <a:t>só sabe quem sofre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Palavras duras</a:t>
            </a:r>
          </a:p>
          <a:p>
            <a:r>
              <a:rPr lang="pt-BR" dirty="0"/>
              <a:t>em ouças delicadas </a:t>
            </a:r>
          </a:p>
          <a:p>
            <a:r>
              <a:rPr lang="pt-BR" dirty="0"/>
              <a:t>São tão doídas</a:t>
            </a:r>
          </a:p>
          <a:p>
            <a:r>
              <a:rPr lang="pt-BR" dirty="0"/>
              <a:t>feito marradas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Palavras duras</a:t>
            </a:r>
          </a:p>
          <a:p>
            <a:r>
              <a:rPr lang="pt-BR" dirty="0"/>
              <a:t>não têm medida</a:t>
            </a:r>
          </a:p>
          <a:p>
            <a:r>
              <a:rPr lang="pt-BR" dirty="0"/>
              <a:t>Ditas de chofre</a:t>
            </a:r>
          </a:p>
          <a:p>
            <a:r>
              <a:rPr lang="pt-BR" dirty="0"/>
              <a:t>desmantelam vidas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 livro </a:t>
            </a:r>
            <a:r>
              <a:rPr lang="pt-B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Poemas passageiros, 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2012, p. 55)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Uma imagem contendo edifício, homem, cinza, água&#10;&#10;Descrição gerada automaticamente">
            <a:extLst>
              <a:ext uri="{FF2B5EF4-FFF2-40B4-BE49-F238E27FC236}">
                <a16:creationId xmlns:a16="http://schemas.microsoft.com/office/drawing/2014/main" id="{CEBABC4F-F6FF-4B8A-9321-BB2B6E5D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137" y="927298"/>
            <a:ext cx="5205596" cy="38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49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725B276-96D1-4B2E-8B23-2611225FBBBD}"/>
              </a:ext>
            </a:extLst>
          </p:cNvPr>
          <p:cNvSpPr/>
          <p:nvPr/>
        </p:nvSpPr>
        <p:spPr>
          <a:xfrm>
            <a:off x="1689689" y="714146"/>
            <a:ext cx="46321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accent1"/>
                </a:solidFill>
              </a:rPr>
              <a:t>A CADEIRA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A cadeira não é só um porta-peso</a:t>
            </a:r>
          </a:p>
          <a:p>
            <a:r>
              <a:rPr lang="pt-BR" sz="2000" dirty="0"/>
              <a:t>pois se faz com ou sem braços </a:t>
            </a:r>
          </a:p>
          <a:p>
            <a:r>
              <a:rPr lang="pt-BR" sz="2000" dirty="0"/>
              <a:t>uma forma palpável de carinho.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Nela desaguamos desejos e dúvidas</a:t>
            </a:r>
          </a:p>
          <a:p>
            <a:r>
              <a:rPr lang="pt-BR" sz="2000" dirty="0"/>
              <a:t>enquanto couro e ossos se amoldam </a:t>
            </a:r>
          </a:p>
          <a:p>
            <a:r>
              <a:rPr lang="pt-BR" sz="2000" dirty="0"/>
              <a:t>ao calibre de sua precisa curvatura.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Ela só se torna um embaraço </a:t>
            </a:r>
          </a:p>
          <a:p>
            <a:r>
              <a:rPr lang="pt-BR" sz="2000" dirty="0"/>
              <a:t>quando nos oferta seu balanço.</a:t>
            </a:r>
          </a:p>
          <a:p>
            <a:r>
              <a:rPr lang="pt-BR" sz="2000" dirty="0"/>
              <a:t>Aí vira antessala do silêncio</a:t>
            </a:r>
          </a:p>
          <a:p>
            <a:r>
              <a:rPr lang="pt-BR" sz="2000" dirty="0"/>
              <a:t>onde nos enfiarão sem haveres.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742019" y="1336790"/>
            <a:ext cx="4404360" cy="339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O tempo</a:t>
            </a:r>
          </a:p>
          <a:p>
            <a:r>
              <a:rPr lang="pt-BR" sz="2000" dirty="0"/>
              <a:t>aderna</a:t>
            </a:r>
          </a:p>
          <a:p>
            <a:r>
              <a:rPr lang="pt-BR" sz="2000" dirty="0"/>
              <a:t>sua tênue artilharia 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e nos pastamos </a:t>
            </a:r>
          </a:p>
          <a:p>
            <a:r>
              <a:rPr lang="pt-BR" sz="2000" dirty="0"/>
              <a:t>à noite</a:t>
            </a:r>
          </a:p>
          <a:p>
            <a:r>
              <a:rPr lang="pt-BR" sz="2000" dirty="0"/>
              <a:t>a vigília:</a:t>
            </a:r>
          </a:p>
          <a:p>
            <a:r>
              <a:rPr lang="pt-BR" sz="2000" dirty="0"/>
              <a:t>sobre quem o olho gordo da morte?</a:t>
            </a:r>
          </a:p>
          <a:p>
            <a:r>
              <a:rPr lang="pt-BR" dirty="0"/>
              <a:t> 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 livro </a:t>
            </a:r>
            <a:r>
              <a:rPr lang="pt-B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de rangidos, 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2016, p. 46-47)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81074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175301" y="743114"/>
            <a:ext cx="422477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Da próxima vez que eu te encontrar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no Calçadão da João Pessoa 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deixarei pra depois 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as contas a pagar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te convidarei pra tomar umas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e exercitar a arte de falar mal dos amigos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e esculhambar o governo</a:t>
            </a:r>
          </a:p>
          <a:p>
            <a:endParaRPr lang="pt-B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Da próxima vez que eu te encontrar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no Calçadão da João Pessoa 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largarei a pressa no chão 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e te convidarei pruma prosa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na qual relembraremos 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os eles e elas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que povoaram nossas vidas 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E haverá tempo para dizermos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os trechos dos poemas que amamos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8155522" y="743114"/>
            <a:ext cx="390659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Talvez eu te dê um beijo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ou segure tuas mãos 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por um tempo que chame a atenção 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de quem passa nesta cidade 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onde o tempo não faz curva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É o que farei da próxima vez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que te encontrar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no Calçadão da João Pessoa 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                   porque na minha agenda 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                   tá assim de gente 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                   que nunca mais encontrei </a:t>
            </a:r>
          </a:p>
          <a:p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                   no Calçadão da João Pessoa. </a:t>
            </a:r>
          </a:p>
          <a:p>
            <a:endParaRPr lang="pt-BR" sz="1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(do livro </a:t>
            </a:r>
            <a:r>
              <a:rPr lang="pt-BR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Poemas passageiros, 2012, p. 132-133)</a:t>
            </a:r>
            <a:r>
              <a:rPr lang="pt-BR" sz="1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1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02F56C8-2F90-4487-B6CC-1D3259C79033}"/>
              </a:ext>
            </a:extLst>
          </p:cNvPr>
          <p:cNvSpPr/>
          <p:nvPr/>
        </p:nvSpPr>
        <p:spPr>
          <a:xfrm>
            <a:off x="573207" y="2882161"/>
            <a:ext cx="34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pt-BR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 A PALAVRA, O SILÊNCIO </a:t>
            </a:r>
          </a:p>
        </p:txBody>
      </p:sp>
    </p:spTree>
    <p:extLst>
      <p:ext uri="{BB962C8B-B14F-4D97-AF65-F5344CB8AC3E}">
        <p14:creationId xmlns:p14="http://schemas.microsoft.com/office/powerpoint/2010/main" val="1323372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C11189B-6192-4808-A728-C48B04D55133}"/>
              </a:ext>
            </a:extLst>
          </p:cNvPr>
          <p:cNvSpPr/>
          <p:nvPr/>
        </p:nvSpPr>
        <p:spPr>
          <a:xfrm>
            <a:off x="245047" y="184515"/>
            <a:ext cx="4582134" cy="624786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pt-BR" sz="1600" dirty="0">
                <a:solidFill>
                  <a:schemeClr val="accent1"/>
                </a:solidFill>
              </a:rPr>
              <a:t>RETALHOS</a:t>
            </a:r>
          </a:p>
          <a:p>
            <a:r>
              <a:rPr lang="pt-BR" sz="1600" dirty="0"/>
              <a:t> </a:t>
            </a:r>
          </a:p>
          <a:p>
            <a:r>
              <a:rPr lang="pt-BR" sz="1600" dirty="0"/>
              <a:t>o rio de rosário do catete </a:t>
            </a:r>
          </a:p>
          <a:p>
            <a:r>
              <a:rPr lang="pt-BR" sz="1600" dirty="0"/>
              <a:t>ficou tão magrinho </a:t>
            </a:r>
          </a:p>
          <a:p>
            <a:r>
              <a:rPr lang="pt-BR" sz="1600" dirty="0"/>
              <a:t>tão grande era </a:t>
            </a:r>
          </a:p>
          <a:p>
            <a:r>
              <a:rPr lang="pt-BR" sz="1600" dirty="0"/>
              <a:t>tão medo dava </a:t>
            </a:r>
          </a:p>
          <a:p>
            <a:r>
              <a:rPr lang="pt-BR" sz="1600" dirty="0"/>
              <a:t>na cabeceira da ponte </a:t>
            </a:r>
          </a:p>
          <a:p>
            <a:r>
              <a:rPr lang="pt-BR" sz="1600" dirty="0"/>
              <a:t> </a:t>
            </a:r>
          </a:p>
          <a:p>
            <a:r>
              <a:rPr lang="pt-BR" sz="1600" dirty="0"/>
              <a:t>hoje conto caroços do tempo: </a:t>
            </a:r>
          </a:p>
          <a:p>
            <a:r>
              <a:rPr lang="pt-BR" sz="1600" dirty="0"/>
              <a:t>quarenta e cinco até agora</a:t>
            </a:r>
          </a:p>
          <a:p>
            <a:r>
              <a:rPr lang="pt-BR" sz="1600" dirty="0"/>
              <a:t>nesse mundo e seu </a:t>
            </a:r>
            <a:r>
              <a:rPr lang="pt-BR" sz="1600" dirty="0" err="1"/>
              <a:t>caçuá</a:t>
            </a:r>
            <a:r>
              <a:rPr lang="pt-BR" sz="1600" dirty="0"/>
              <a:t> de espantos:</a:t>
            </a:r>
          </a:p>
          <a:p>
            <a:r>
              <a:rPr lang="pt-BR" sz="1600" dirty="0"/>
              <a:t>velocíssimas palavras entre céu e terra </a:t>
            </a:r>
          </a:p>
          <a:p>
            <a:r>
              <a:rPr lang="pt-BR" sz="1600" dirty="0"/>
              <a:t> </a:t>
            </a:r>
          </a:p>
          <a:p>
            <a:r>
              <a:rPr lang="pt-BR" sz="1600" dirty="0"/>
              <a:t>a água daquele rio</a:t>
            </a:r>
          </a:p>
          <a:p>
            <a:r>
              <a:rPr lang="pt-BR" sz="1600" dirty="0"/>
              <a:t>lavava cavalos, louças e roupas</a:t>
            </a:r>
          </a:p>
          <a:p>
            <a:r>
              <a:rPr lang="pt-BR" sz="1600" dirty="0"/>
              <a:t>ainda tina em mim </a:t>
            </a:r>
          </a:p>
          <a:p>
            <a:endParaRPr lang="pt-BR" sz="1600" dirty="0"/>
          </a:p>
          <a:p>
            <a:r>
              <a:rPr lang="pt-BR" sz="1600" dirty="0"/>
              <a:t>tal o cheiro de arroz soltinho</a:t>
            </a:r>
          </a:p>
          <a:p>
            <a:r>
              <a:rPr lang="pt-BR" sz="1600" dirty="0"/>
              <a:t>e refogado na casa de tia rosa</a:t>
            </a:r>
          </a:p>
          <a:p>
            <a:r>
              <a:rPr lang="pt-BR" sz="1600" dirty="0"/>
              <a:t> </a:t>
            </a:r>
          </a:p>
          <a:p>
            <a:r>
              <a:rPr lang="pt-BR" sz="1600" dirty="0"/>
              <a:t>tal o cheiro de couro e suor</a:t>
            </a:r>
          </a:p>
          <a:p>
            <a:r>
              <a:rPr lang="pt-BR" sz="1600" dirty="0"/>
              <a:t>lá vem o avô</a:t>
            </a:r>
          </a:p>
          <a:p>
            <a:r>
              <a:rPr lang="pt-BR" sz="1600" dirty="0"/>
              <a:t>na companhia de tupi</a:t>
            </a:r>
          </a:p>
          <a:p>
            <a:r>
              <a:rPr lang="pt-BR" sz="1600" dirty="0"/>
              <a:t>um cachorro preto que só vendo!</a:t>
            </a:r>
          </a:p>
          <a:p>
            <a:endParaRPr lang="pt-BR" sz="16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4348D41-9F7A-4BA1-953E-2A39EA85E870}"/>
              </a:ext>
            </a:extLst>
          </p:cNvPr>
          <p:cNvSpPr/>
          <p:nvPr/>
        </p:nvSpPr>
        <p:spPr>
          <a:xfrm>
            <a:off x="4111283" y="572305"/>
            <a:ext cx="61075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na casa cheia de pássaros </a:t>
            </a:r>
          </a:p>
          <a:p>
            <a:r>
              <a:rPr lang="pt-BR" sz="1600" dirty="0"/>
              <a:t>havia a cristaleira cintilando</a:t>
            </a:r>
          </a:p>
          <a:p>
            <a:r>
              <a:rPr lang="pt-BR" sz="1600" dirty="0"/>
              <a:t>doces, tentações </a:t>
            </a:r>
          </a:p>
          <a:p>
            <a:r>
              <a:rPr lang="pt-BR" sz="1600" dirty="0"/>
              <a:t> </a:t>
            </a:r>
          </a:p>
          <a:p>
            <a:r>
              <a:rPr lang="pt-BR" sz="1600" dirty="0"/>
              <a:t>no quarto das tias mais novas</a:t>
            </a:r>
          </a:p>
          <a:p>
            <a:r>
              <a:rPr lang="pt-BR" sz="1600" dirty="0"/>
              <a:t>a parede cheia de ídolos </a:t>
            </a:r>
          </a:p>
          <a:p>
            <a:r>
              <a:rPr lang="pt-BR" sz="1600" dirty="0"/>
              <a:t>moços anjos de compridos cabelos</a:t>
            </a:r>
          </a:p>
          <a:p>
            <a:r>
              <a:rPr lang="pt-BR" sz="1600" dirty="0"/>
              <a:t>na tela do cinema</a:t>
            </a:r>
          </a:p>
          <a:p>
            <a:r>
              <a:rPr lang="pt-BR" sz="1600" dirty="0"/>
              <a:t>a máquina de deslumbramento </a:t>
            </a:r>
          </a:p>
          <a:p>
            <a:r>
              <a:rPr lang="pt-BR" sz="1600" dirty="0"/>
              <a:t>o temor das diligências entrarem sala adentro</a:t>
            </a:r>
          </a:p>
          <a:p>
            <a:r>
              <a:rPr lang="pt-BR" sz="1600" dirty="0"/>
              <a:t> </a:t>
            </a:r>
          </a:p>
          <a:p>
            <a:r>
              <a:rPr lang="pt-BR" sz="1600" dirty="0"/>
              <a:t>no circo o palhaço </a:t>
            </a:r>
          </a:p>
          <a:p>
            <a:r>
              <a:rPr lang="pt-BR" sz="1600" dirty="0"/>
              <a:t>fazia a barriga chover </a:t>
            </a:r>
          </a:p>
          <a:p>
            <a:r>
              <a:rPr lang="pt-BR" sz="1600" dirty="0"/>
              <a:t>como era possível, meu deus!</a:t>
            </a:r>
          </a:p>
          <a:p>
            <a:endParaRPr lang="pt-BR" sz="1600" dirty="0"/>
          </a:p>
          <a:p>
            <a:r>
              <a:rPr lang="pt-BR" sz="1600" dirty="0"/>
              <a:t>nunca soube nadar </a:t>
            </a:r>
          </a:p>
          <a:p>
            <a:r>
              <a:rPr lang="pt-BR" sz="1600" dirty="0"/>
              <a:t>nunca soube dançar </a:t>
            </a:r>
          </a:p>
          <a:p>
            <a:r>
              <a:rPr lang="pt-BR" sz="1600" dirty="0"/>
              <a:t>ao som de </a:t>
            </a:r>
            <a:r>
              <a:rPr lang="pt-BR" sz="1600" dirty="0" err="1"/>
              <a:t>los</a:t>
            </a:r>
            <a:r>
              <a:rPr lang="pt-BR" sz="1600" dirty="0"/>
              <a:t> </a:t>
            </a:r>
            <a:r>
              <a:rPr lang="pt-BR" sz="1600" dirty="0" err="1"/>
              <a:t>guaranys</a:t>
            </a:r>
            <a:endParaRPr lang="pt-BR" sz="1600" dirty="0"/>
          </a:p>
          <a:p>
            <a:r>
              <a:rPr lang="pt-BR" sz="1600" dirty="0"/>
              <a:t>Mas o menino daqueles </a:t>
            </a:r>
            <a:r>
              <a:rPr lang="pt-BR" sz="1600" dirty="0" err="1"/>
              <a:t>entonces</a:t>
            </a:r>
            <a:r>
              <a:rPr lang="pt-BR" sz="1600" dirty="0"/>
              <a:t> não se arreda de mim...</a:t>
            </a:r>
          </a:p>
          <a:p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 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5047" y="6186158"/>
            <a:ext cx="3193762" cy="553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 livro </a:t>
            </a:r>
            <a:r>
              <a:rPr lang="pt-B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Poemas passageiros, 2012, p. 64-65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dirty="0"/>
          </a:p>
        </p:txBody>
      </p:sp>
      <p:pic>
        <p:nvPicPr>
          <p:cNvPr id="8" name="Imagem 7" descr="Mão de pessoa&#10;&#10;Descrição gerada automaticamente">
            <a:extLst>
              <a:ext uri="{FF2B5EF4-FFF2-40B4-BE49-F238E27FC236}">
                <a16:creationId xmlns:a16="http://schemas.microsoft.com/office/drawing/2014/main" id="{13097128-7AC3-4D6C-9EA4-8FFA374B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459226" y="781603"/>
            <a:ext cx="3748613" cy="281146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25FA16E-1786-49B3-8C61-B362EA37977C}"/>
              </a:ext>
            </a:extLst>
          </p:cNvPr>
          <p:cNvSpPr txBox="1"/>
          <p:nvPr/>
        </p:nvSpPr>
        <p:spPr>
          <a:xfrm>
            <a:off x="10333532" y="4061640"/>
            <a:ext cx="1520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dirty="0"/>
              <a:t>Foto Christina Ramalho</a:t>
            </a:r>
          </a:p>
        </p:txBody>
      </p:sp>
    </p:spTree>
    <p:extLst>
      <p:ext uri="{BB962C8B-B14F-4D97-AF65-F5344CB8AC3E}">
        <p14:creationId xmlns:p14="http://schemas.microsoft.com/office/powerpoint/2010/main" val="3578310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63833-9DE0-48B7-8E10-156B25D4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Sua tarefa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BB28B9-4015-4DB8-B5B0-C7D96EED1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Escolher um dos poemas de Jeová Santana e preparar uma “oficina” (apresentação em </a:t>
            </a:r>
            <a:r>
              <a:rPr lang="pt-BR" sz="2400" dirty="0" err="1"/>
              <a:t>power-point</a:t>
            </a:r>
            <a:r>
              <a:rPr lang="pt-BR" sz="2400" dirty="0"/>
              <a:t>), por meio da qual trabalhe aspectos formais do texto e a presença de figuras de linguagem.</a:t>
            </a:r>
          </a:p>
          <a:p>
            <a:r>
              <a:rPr lang="pt-BR" sz="2400" dirty="0"/>
              <a:t>Coloque seu nome e o nome de sua escola. Use a logomarca do projeto “Carira é Poesia!” ou do ‘Nossa Senhora da Glória é Poesia!”.</a:t>
            </a:r>
          </a:p>
        </p:txBody>
      </p:sp>
    </p:spTree>
    <p:extLst>
      <p:ext uri="{BB962C8B-B14F-4D97-AF65-F5344CB8AC3E}">
        <p14:creationId xmlns:p14="http://schemas.microsoft.com/office/powerpoint/2010/main" val="3021888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3CCA1-53E2-4FBF-8F27-7E01FE2A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desta 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58E177-49C0-4C81-AEB0-7A6CF645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SANTANA, Jeová. </a:t>
            </a:r>
            <a:r>
              <a:rPr lang="pt-BR" i="1" dirty="0"/>
              <a:t>Poemas passageiros</a:t>
            </a:r>
            <a:r>
              <a:rPr lang="pt-BR" dirty="0"/>
              <a:t>. Maceió: UNEAL, </a:t>
            </a:r>
            <a:r>
              <a:rPr lang="pt-BR" dirty="0" err="1"/>
              <a:t>Poligraf</a:t>
            </a:r>
            <a:r>
              <a:rPr lang="pt-BR" dirty="0"/>
              <a:t> 2011.</a:t>
            </a:r>
          </a:p>
          <a:p>
            <a:r>
              <a:rPr lang="pt-BR" dirty="0"/>
              <a:t>SANTANA, Jeová. </a:t>
            </a:r>
            <a:r>
              <a:rPr lang="pt-BR" i="1" dirty="0"/>
              <a:t>Solo de rangidos</a:t>
            </a:r>
            <a:r>
              <a:rPr lang="pt-BR" dirty="0"/>
              <a:t>. Maceió: Imprensa Oficial Graciliano Ramos, 2016.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31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C7FD0-4225-407F-8B04-C7A15C688C1E}"/>
              </a:ext>
            </a:extLst>
          </p:cNvPr>
          <p:cNvSpPr txBox="1">
            <a:spLocks/>
          </p:cNvSpPr>
          <p:nvPr/>
        </p:nvSpPr>
        <p:spPr>
          <a:xfrm>
            <a:off x="725348" y="366220"/>
            <a:ext cx="2905245" cy="38796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/>
              <a:t>Agora SERGIPE COM SEUS </a:t>
            </a:r>
            <a:r>
              <a:rPr lang="pt-BR"/>
              <a:t>75 municípios:</a:t>
            </a:r>
            <a:endParaRPr lang="pt-BR" dirty="0"/>
          </a:p>
        </p:txBody>
      </p:sp>
      <p:pic>
        <p:nvPicPr>
          <p:cNvPr id="6" name="Imagem 5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5335339F-C294-47B4-926D-CF6B0134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593" y="266217"/>
            <a:ext cx="7608425" cy="570631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0054FB1-A97D-4936-9576-566389C66CF0}"/>
              </a:ext>
            </a:extLst>
          </p:cNvPr>
          <p:cNvSpPr/>
          <p:nvPr/>
        </p:nvSpPr>
        <p:spPr>
          <a:xfrm>
            <a:off x="5143018" y="614674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000" dirty="0"/>
              <a:t>https://pt.mapsofworld.com/brasil/estados/sergipe.html</a:t>
            </a:r>
          </a:p>
        </p:txBody>
      </p:sp>
    </p:spTree>
    <p:extLst>
      <p:ext uri="{BB962C8B-B14F-4D97-AF65-F5344CB8AC3E}">
        <p14:creationId xmlns:p14="http://schemas.microsoft.com/office/powerpoint/2010/main" val="342241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BC934-F437-476C-9FAA-304FE0C5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VAMOS VER ALGUMAS IMAGENS DO </a:t>
            </a:r>
            <a:r>
              <a:rPr lang="" dirty="0"/>
              <a:t>nosso sergipe</a:t>
            </a:r>
            <a:r>
              <a:rPr lang="pt-BR" dirty="0"/>
              <a:t>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753F7B-24FB-4BFE-A8F0-A556E8CF2B69}"/>
              </a:ext>
            </a:extLst>
          </p:cNvPr>
          <p:cNvSpPr txBox="1"/>
          <p:nvPr/>
        </p:nvSpPr>
        <p:spPr>
          <a:xfrm>
            <a:off x="3751521" y="5716669"/>
            <a:ext cx="4688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Calçadão da Praia Formosa - Aracaju – Foto de Christina Ramalho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6" y="1976242"/>
            <a:ext cx="5208543" cy="37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1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03" y="391308"/>
            <a:ext cx="7218558" cy="521594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BFD56BB-2D9C-49AD-8CB5-D24359F1D094}"/>
              </a:ext>
            </a:extLst>
          </p:cNvPr>
          <p:cNvSpPr txBox="1"/>
          <p:nvPr/>
        </p:nvSpPr>
        <p:spPr>
          <a:xfrm>
            <a:off x="4634023" y="5695404"/>
            <a:ext cx="4688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Nossa gente - Aracaju – Foto de Christina Ramalho</a:t>
            </a:r>
          </a:p>
        </p:txBody>
      </p:sp>
    </p:spTree>
    <p:extLst>
      <p:ext uri="{BB962C8B-B14F-4D97-AF65-F5344CB8AC3E}">
        <p14:creationId xmlns:p14="http://schemas.microsoft.com/office/powerpoint/2010/main" val="26487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97" y="803880"/>
            <a:ext cx="8139698" cy="48166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E4B5BB5-A0A8-4274-A527-4C955B59C50C}"/>
              </a:ext>
            </a:extLst>
          </p:cNvPr>
          <p:cNvSpPr txBox="1"/>
          <p:nvPr/>
        </p:nvSpPr>
        <p:spPr>
          <a:xfrm>
            <a:off x="4378842" y="5716669"/>
            <a:ext cx="4688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Orla do pôr-do-sol - Aracaju – Foto de Christina Ramalho</a:t>
            </a:r>
          </a:p>
        </p:txBody>
      </p:sp>
    </p:spTree>
    <p:extLst>
      <p:ext uri="{BB962C8B-B14F-4D97-AF65-F5344CB8AC3E}">
        <p14:creationId xmlns:p14="http://schemas.microsoft.com/office/powerpoint/2010/main" val="108661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47" y="604501"/>
            <a:ext cx="7715443" cy="467583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55075" y="5649669"/>
            <a:ext cx="1883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sz="1400" dirty="0"/>
              <a:t>Foto de Paulo Cortez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5010209" y="5280337"/>
            <a:ext cx="1372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Maruim</a:t>
            </a:r>
            <a:r>
              <a:rPr lang="" dirty="0">
                <a:solidFill>
                  <a:schemeClr val="accent1"/>
                </a:solidFill>
              </a:rPr>
              <a:t>/SE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5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18" y="650448"/>
            <a:ext cx="7605523" cy="478530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635178" y="5435754"/>
            <a:ext cx="339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dirty="0">
                <a:solidFill>
                  <a:schemeClr val="accent1"/>
                </a:solidFill>
              </a:rPr>
              <a:t>Rio </a:t>
            </a:r>
            <a:r>
              <a:rPr lang="pt-BR" dirty="0">
                <a:solidFill>
                  <a:schemeClr val="accent1"/>
                </a:solidFill>
              </a:rPr>
              <a:t>G</a:t>
            </a:r>
            <a:r>
              <a:rPr lang="" dirty="0">
                <a:solidFill>
                  <a:schemeClr val="accent1"/>
                </a:solidFill>
              </a:rPr>
              <a:t>anhamoroba, Maruim/SE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209863" y="5794163"/>
            <a:ext cx="2006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sz="1200" dirty="0"/>
              <a:t>Foto de Carlos Arist</a:t>
            </a:r>
            <a:r>
              <a:rPr lang="pt-BR" sz="1200" dirty="0"/>
              <a:t>ó</a:t>
            </a:r>
            <a:r>
              <a:rPr lang="" sz="1200" dirty="0"/>
              <a:t>teles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67120958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1172</TotalTime>
  <Words>990</Words>
  <Application>Microsoft Office PowerPoint</Application>
  <PresentationFormat>Widescreen</PresentationFormat>
  <Paragraphs>240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Calibri</vt:lpstr>
      <vt:lpstr>Rockwell</vt:lpstr>
      <vt:lpstr>Galeria</vt:lpstr>
      <vt:lpstr>Sergipe É POESIA!</vt:lpstr>
      <vt:lpstr>NOSSO NORDESTE  É POESIA PURA!</vt:lpstr>
      <vt:lpstr>HOJE SERÁ A VEZ DE UM POETA  Do nosso Sergipe.</vt:lpstr>
      <vt:lpstr>Apresentação do PowerPoint</vt:lpstr>
      <vt:lpstr>VAMOS VER ALGUMAS IMAGENS DO nosso sergipe?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CONHECER UM POUCO MAIS ESSA TERRA LINDA?</vt:lpstr>
      <vt:lpstr>Apresentação do PowerPoint</vt:lpstr>
      <vt:lpstr>INSERIR VÍDEO prof./a geografia </vt:lpstr>
      <vt:lpstr>Agora: JEOVÁ SANTANA!  (Assistam ao vídeo postado no site)</vt:lpstr>
      <vt:lpstr>As origens de jeová Santana</vt:lpstr>
      <vt:lpstr>Apresentação do PowerPoint</vt:lpstr>
      <vt:lpstr>DO livro poesia nordestina coNtemporânea [metalinguagem e outras veredas]</vt:lpstr>
      <vt:lpstr>Apresentação do PowerPoint</vt:lpstr>
      <vt:lpstr>OS LIVROS De POEMAS  DE jeová Santana.</vt:lpstr>
      <vt:lpstr>Apresentação do PowerPoint</vt:lpstr>
      <vt:lpstr>Apresentação do PowerPoint</vt:lpstr>
      <vt:lpstr>ESSE JEOVÁ SANTANA É DANADO MESMO!</vt:lpstr>
      <vt:lpstr>LINHA DO TEMPO DE SUA PRODUÇÃO POÉTICA</vt:lpstr>
      <vt:lpstr>CONHECENDO ALGUNS  DE SEUS POEMAS...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Sua tarefa</vt:lpstr>
      <vt:lpstr>REFERÊNCIAS desta apresentação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POÇO REDONDO  É POESIA!</dc:title>
  <dc:creator>Christina Bielinski Ramalho</dc:creator>
  <cp:lastModifiedBy>Christina Bielinski Ramalho</cp:lastModifiedBy>
  <cp:revision>81</cp:revision>
  <dcterms:created xsi:type="dcterms:W3CDTF">2019-09-04T12:16:28Z</dcterms:created>
  <dcterms:modified xsi:type="dcterms:W3CDTF">2019-12-26T15:05:21Z</dcterms:modified>
</cp:coreProperties>
</file>