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9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1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FFB9B-9FB8-469E-96F9-4D32314110B6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5188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6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98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35431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7525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984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173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426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14646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64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15855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4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30143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8061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64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10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B1C6-BF8F-4481-8AB2-603A1C8A906A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82919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010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smtClean="0"/>
              <a:t>10/20/2019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4196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  <p:sldLayoutId id="2147483687" r:id="rId18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50FF8-0586-4F54-A7CD-39640360C7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42137" y="4726152"/>
            <a:ext cx="9148399" cy="861420"/>
          </a:xfrm>
        </p:spPr>
        <p:txBody>
          <a:bodyPr/>
          <a:lstStyle/>
          <a:p>
            <a:pPr algn="r"/>
            <a:r>
              <a:rPr lang="pt-BR" sz="4800" dirty="0"/>
              <a:t>BRINCANDO DE CÃO E GATO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EA5CD82-235A-47F4-8AC3-F60219A3F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88568" y="5578229"/>
            <a:ext cx="8825658" cy="861420"/>
          </a:xfrm>
        </p:spPr>
        <p:txBody>
          <a:bodyPr/>
          <a:lstStyle/>
          <a:p>
            <a:pPr algn="r">
              <a:spcBef>
                <a:spcPts val="0"/>
              </a:spcBef>
            </a:pPr>
            <a:r>
              <a:rPr lang="pt-BR" dirty="0"/>
              <a:t>Sequência didática de Christina ramalho</a:t>
            </a:r>
          </a:p>
          <a:p>
            <a:pPr algn="r">
              <a:spcBef>
                <a:spcPts val="0"/>
              </a:spcBef>
            </a:pPr>
            <a:r>
              <a:rPr lang="pt-BR" cap="none" dirty="0"/>
              <a:t>Universidade</a:t>
            </a:r>
            <a:r>
              <a:rPr lang="pt-BR" dirty="0"/>
              <a:t> </a:t>
            </a:r>
            <a:r>
              <a:rPr lang="pt-BR" cap="none" dirty="0"/>
              <a:t>Federal de Sergipe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7FFBFE4-7A46-43D2-9319-E0574F47A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407" y="1219586"/>
            <a:ext cx="1178759" cy="1148200"/>
          </a:xfrm>
          <a:prstGeom prst="rect">
            <a:avLst/>
          </a:prstGeom>
        </p:spPr>
      </p:pic>
      <p:pic>
        <p:nvPicPr>
          <p:cNvPr id="7" name="Imagem 6" descr="Uma imagem contendo comida&#10;&#10;Descrição gerada automaticamente">
            <a:extLst>
              <a:ext uri="{FF2B5EF4-FFF2-40B4-BE49-F238E27FC236}">
                <a16:creationId xmlns:a16="http://schemas.microsoft.com/office/drawing/2014/main" id="{13F31D35-27FE-4943-B6B9-2A1FD3970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407" y="2433285"/>
            <a:ext cx="1178759" cy="12201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F4B702C-B8D0-42ED-A1AC-4460C9898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50407" y="3735435"/>
            <a:ext cx="1160774" cy="889728"/>
          </a:xfrm>
          <a:prstGeom prst="rect">
            <a:avLst/>
          </a:prstGeom>
        </p:spPr>
      </p:pic>
      <p:pic>
        <p:nvPicPr>
          <p:cNvPr id="13" name="Imagem 12" descr="Uma imagem contendo água, azul&#10;&#10;Descrição gerada automaticamente">
            <a:extLst>
              <a:ext uri="{FF2B5EF4-FFF2-40B4-BE49-F238E27FC236}">
                <a16:creationId xmlns:a16="http://schemas.microsoft.com/office/drawing/2014/main" id="{5EBA9F4C-1C7E-4730-89F1-911FABF74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837" y="176617"/>
            <a:ext cx="3466215" cy="445342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831F8EB6-3AAE-470F-8200-3961720DC4BE}"/>
              </a:ext>
            </a:extLst>
          </p:cNvPr>
          <p:cNvSpPr txBox="1"/>
          <p:nvPr/>
        </p:nvSpPr>
        <p:spPr>
          <a:xfrm>
            <a:off x="10959314" y="804900"/>
            <a:ext cx="669852" cy="338554"/>
          </a:xfrm>
          <a:prstGeom prst="rect">
            <a:avLst/>
          </a:prstGeom>
          <a:solidFill>
            <a:srgbClr val="EE9F12"/>
          </a:solidFill>
        </p:spPr>
        <p:txBody>
          <a:bodyPr wrap="square" rtlCol="0">
            <a:spAutoFit/>
          </a:bodyPr>
          <a:lstStyle/>
          <a:p>
            <a:r>
              <a:rPr lang="pt-BR" sz="1600" dirty="0"/>
              <a:t>5º/6º </a:t>
            </a:r>
          </a:p>
        </p:txBody>
      </p:sp>
    </p:spTree>
    <p:extLst>
      <p:ext uri="{BB962C8B-B14F-4D97-AF65-F5344CB8AC3E}">
        <p14:creationId xmlns:p14="http://schemas.microsoft.com/office/powerpoint/2010/main" val="31882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la de celular com texto preto sobre fundo branco&#10;&#10;Descrição gerada automaticamente">
            <a:extLst>
              <a:ext uri="{FF2B5EF4-FFF2-40B4-BE49-F238E27FC236}">
                <a16:creationId xmlns:a16="http://schemas.microsoft.com/office/drawing/2014/main" id="{B0A00A6F-404A-40E9-A1A3-A1497179B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274" y="542956"/>
            <a:ext cx="2526107" cy="577208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AEBD269-9A70-4812-A683-FF82A434F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445" y="542956"/>
            <a:ext cx="3462760" cy="19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918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B1723-FDB7-4BF4-B932-BD6C7068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2400" b="1" dirty="0"/>
              <a:t>4ª Atividade de produção de texto: </a:t>
            </a:r>
            <a:r>
              <a:rPr lang="pt-BR" sz="2400" b="1" i="1" dirty="0"/>
              <a:t>Brincando de cão e gato</a:t>
            </a:r>
            <a:br>
              <a:rPr lang="pt-BR" dirty="0"/>
            </a:br>
            <a:br>
              <a:rPr lang="pt-BR" sz="3200" dirty="0"/>
            </a:b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A50272-2591-4F4F-AC55-ED28223DC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54548" cy="419548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t-BR" dirty="0"/>
              <a:t>1) Perguntar à turma: e se o animal tema do poema fosse um cão? Deixar que a turma se manifeste.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marL="0" indent="0" algn="just">
              <a:buNone/>
            </a:pPr>
            <a:r>
              <a:rPr lang="pt-BR" dirty="0"/>
              <a:t>2) Pedir aos/às alunos/as que copiem o poema substituindo todas as palavras “gato” por “cão”.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marL="0" indent="0" algn="just">
              <a:buNone/>
            </a:pPr>
            <a:r>
              <a:rPr lang="pt-BR" dirty="0"/>
              <a:t>3) Pedir que, feita a mudança das palavras, cada aluno/a (também pode ser feito em dupla) modifique os versos um a um, de modo a compor um novo poema. Observar que o adjetivo do título pode ser substituído por outro, caso desejem caracterizar o cão de outra maneira. O poema final deve ter o mesmo número de versos, ou seja, os/as alunos/as devem trabalhar cada versos de “O gato calado”, alterando-o de forma a construir o sentido do novo poema “O cão ....”.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marL="0" indent="0" algn="just">
              <a:buNone/>
            </a:pPr>
            <a:r>
              <a:rPr lang="pt-BR" dirty="0"/>
              <a:t>4) Pedir que os/as alunos/as leiam oralmente o poema que fizeram.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34718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B1723-FDB7-4BF4-B932-BD6C7068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200" b="1" dirty="0"/>
              <a:t>5ª Mural “Brincando de cão e gato”</a:t>
            </a:r>
            <a:br>
              <a:rPr lang="pt-BR" sz="3200" dirty="0"/>
            </a:br>
            <a:br>
              <a:rPr lang="pt-BR" dirty="0"/>
            </a:br>
            <a:br>
              <a:rPr lang="pt-BR" sz="3200" dirty="0"/>
            </a:b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A50272-2591-4F4F-AC55-ED28223DC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54548" cy="41954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Organizar um mural na sala, em que os poemas “O gato calado” e os poemas feitos pelos/as alunos/as ganhem ilustrações feitas por eles/as (esta atividade pode contar com a ajuda do/a professor/a de Artes).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247726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B1723-FDB7-4BF4-B932-BD6C7068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200" b="1" dirty="0"/>
              <a:t>6ª Avaliação oral</a:t>
            </a:r>
            <a:br>
              <a:rPr lang="pt-BR" dirty="0"/>
            </a:br>
            <a:br>
              <a:rPr lang="pt-BR" sz="3200" dirty="0"/>
            </a:br>
            <a:br>
              <a:rPr lang="pt-BR" dirty="0"/>
            </a:br>
            <a:br>
              <a:rPr lang="pt-BR" sz="3200" dirty="0"/>
            </a:b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A50272-2591-4F4F-AC55-ED28223DC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54548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Debater com a turma as impressões sobre a atividade </a:t>
            </a:r>
            <a:r>
              <a:rPr lang="pt-BR" i="1" dirty="0"/>
              <a:t>Brincando de cão e gato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136248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B1723-FDB7-4BF4-B932-BD6C7068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200" b="1" dirty="0"/>
              <a:t>OBSERVAÇÃO</a:t>
            </a:r>
            <a:br>
              <a:rPr lang="pt-BR" dirty="0"/>
            </a:br>
            <a:br>
              <a:rPr lang="pt-BR" sz="3200" dirty="0"/>
            </a:br>
            <a:br>
              <a:rPr lang="pt-BR" dirty="0"/>
            </a:br>
            <a:br>
              <a:rPr lang="pt-BR" sz="3200" dirty="0"/>
            </a:b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A50272-2591-4F4F-AC55-ED28223DC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54548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Caso deseje divulgar os poemas e as ilustrações dos/as alunos/as na página do </a:t>
            </a:r>
            <a:r>
              <a:rPr lang="pt-BR" i="1" dirty="0"/>
              <a:t>Sergipe é Poesia!, </a:t>
            </a:r>
            <a:r>
              <a:rPr lang="pt-BR" dirty="0"/>
              <a:t>peça que o/a responsável por aluno/a menor assine o termo de autorização (ver modelo na página do projeto).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51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5FD0A-49A5-4CAA-947A-FB0DFBEF5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200" b="1" dirty="0"/>
              <a:t>REFERÊNCIA</a:t>
            </a: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15AEE55-4BA6-469D-A8B8-A04714348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OLIVEIRA, Lívio. </a:t>
            </a:r>
            <a:r>
              <a:rPr lang="pt-BR" i="1" dirty="0"/>
              <a:t>O teorema da feira</a:t>
            </a:r>
            <a:r>
              <a:rPr lang="pt-BR" dirty="0"/>
              <a:t>. Natal: Edição do autor, 2012.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70048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F2F8AF-D508-4625-AE82-64501BC15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134" y="718936"/>
            <a:ext cx="9404723" cy="1400530"/>
          </a:xfrm>
        </p:spPr>
        <p:txBody>
          <a:bodyPr/>
          <a:lstStyle/>
          <a:p>
            <a:pPr algn="r"/>
            <a:r>
              <a:rPr lang="pt-BR" sz="3200" b="1" dirty="0"/>
              <a:t>Até a próxima!</a:t>
            </a:r>
            <a:endParaRPr lang="pt-BR" sz="3200" dirty="0"/>
          </a:p>
        </p:txBody>
      </p:sp>
      <p:pic>
        <p:nvPicPr>
          <p:cNvPr id="4" name="Imagem 3" descr="Uma imagem contendo água, azul&#10;&#10;Descrição gerada automaticamente">
            <a:extLst>
              <a:ext uri="{FF2B5EF4-FFF2-40B4-BE49-F238E27FC236}">
                <a16:creationId xmlns:a16="http://schemas.microsoft.com/office/drawing/2014/main" id="{D3C13D1B-4701-4A32-B1D1-E513F934F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6856" y="1321805"/>
            <a:ext cx="3985476" cy="512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87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5E00B4-2356-47EB-9C8C-C82E9DBF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D0C9E26-58A7-4B64-9233-ACA9CAAC091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pt-BR" b="1" dirty="0"/>
              <a:t>SEQUÊNCIA DIDÁTICA </a:t>
            </a:r>
            <a:r>
              <a:rPr lang="pt-BR" b="1" i="1" dirty="0"/>
              <a:t>BRINCANDO DE CÃO E GATO</a:t>
            </a:r>
            <a:endParaRPr lang="pt-BR" dirty="0"/>
          </a:p>
          <a:p>
            <a:r>
              <a:rPr lang="pt-BR" b="1" dirty="0"/>
              <a:t>Autoria:</a:t>
            </a:r>
            <a:r>
              <a:rPr lang="pt-BR" dirty="0"/>
              <a:t> Christina Bielinski Ramalho</a:t>
            </a:r>
          </a:p>
          <a:p>
            <a:r>
              <a:rPr lang="pt-BR" b="1" dirty="0"/>
              <a:t>Data:</a:t>
            </a:r>
            <a:r>
              <a:rPr lang="pt-BR" dirty="0"/>
              <a:t> 20/10/2019</a:t>
            </a:r>
          </a:p>
          <a:p>
            <a:r>
              <a:rPr lang="pt-BR" b="1" dirty="0"/>
              <a:t>Público-alvo:</a:t>
            </a:r>
            <a:r>
              <a:rPr lang="pt-BR" dirty="0"/>
              <a:t> 5º ou 6º ano do EF (ou outras, caso o/a docente considere adequada)</a:t>
            </a:r>
          </a:p>
          <a:p>
            <a:r>
              <a:rPr lang="pt-BR" b="1" dirty="0"/>
              <a:t>Carga horária:</a:t>
            </a:r>
            <a:r>
              <a:rPr lang="pt-BR" dirty="0"/>
              <a:t> 3 h/a</a:t>
            </a:r>
          </a:p>
          <a:p>
            <a:r>
              <a:rPr lang="pt-BR" b="1" dirty="0"/>
              <a:t>Descrição:</a:t>
            </a:r>
            <a:endParaRPr lang="pt-BR" dirty="0"/>
          </a:p>
          <a:p>
            <a:r>
              <a:rPr lang="pt-BR" dirty="0"/>
              <a:t>Atividade de leitura e interpretação do poema “O gato calado”, do poeta norte-rio-grandense Lívio Oliveira, com o objetivo de trabalhar o vocabulário e o valor semântico das palavras e incentivar a produção e a ilustração de poemas a partir de proposta de criação que estabelecerá um paralelo entre a imagem do gato e a do cão. 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274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82AA66-4458-4651-89D0-8F96C24D6A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/>
              <a:t>TEXTO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3C0F918-6393-4F4F-A64A-5D240FA64382}"/>
              </a:ext>
            </a:extLst>
          </p:cNvPr>
          <p:cNvSpPr/>
          <p:nvPr/>
        </p:nvSpPr>
        <p:spPr>
          <a:xfrm>
            <a:off x="4961860" y="560349"/>
            <a:ext cx="6096000" cy="584493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GATO CALADO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gato branco: paz.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gato preto: medo.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gato santo: preto e branco.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gato,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bruxo enovelado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sibilando,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roncando,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asma falsa,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passos leves,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autistas.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gato,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louco do lado: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artista de circo,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pagando mico,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equilibrista.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renitente,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ambiente,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silêncio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gato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volta a guardar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segredos da casa.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(do livro </a:t>
            </a:r>
            <a:r>
              <a:rPr lang="pt-BR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teorema da feira, </a:t>
            </a:r>
            <a:r>
              <a:rPr lang="pt-BR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2012, p. 67)</a:t>
            </a:r>
          </a:p>
        </p:txBody>
      </p:sp>
      <p:pic>
        <p:nvPicPr>
          <p:cNvPr id="8" name="Imagem 7" descr="Cachorro deitado ao lado de uma mulher&#10;&#10;Descrição gerada automaticamente">
            <a:extLst>
              <a:ext uri="{FF2B5EF4-FFF2-40B4-BE49-F238E27FC236}">
                <a16:creationId xmlns:a16="http://schemas.microsoft.com/office/drawing/2014/main" id="{FC613787-98A8-43BF-9554-2E225C4859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997" y="671733"/>
            <a:ext cx="2367029" cy="307092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E108D42D-1603-43F7-B3A9-7CD62BC46CCC}"/>
              </a:ext>
            </a:extLst>
          </p:cNvPr>
          <p:cNvSpPr txBox="1"/>
          <p:nvPr/>
        </p:nvSpPr>
        <p:spPr>
          <a:xfrm>
            <a:off x="1697997" y="3902149"/>
            <a:ext cx="23670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Chris, Cookie e Cacau</a:t>
            </a:r>
          </a:p>
          <a:p>
            <a:r>
              <a:rPr lang="pt-BR" sz="1000" dirty="0"/>
              <a:t>Foto Isadora Ramalho Pelosi</a:t>
            </a:r>
          </a:p>
        </p:txBody>
      </p:sp>
    </p:spTree>
    <p:extLst>
      <p:ext uri="{BB962C8B-B14F-4D97-AF65-F5344CB8AC3E}">
        <p14:creationId xmlns:p14="http://schemas.microsoft.com/office/powerpoint/2010/main" val="4002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81E44-F037-4C25-B4E3-E21A9963FF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dirty="0"/>
              <a:t>ETAPAS</a:t>
            </a:r>
          </a:p>
        </p:txBody>
      </p:sp>
    </p:spTree>
    <p:extLst>
      <p:ext uri="{BB962C8B-B14F-4D97-AF65-F5344CB8AC3E}">
        <p14:creationId xmlns:p14="http://schemas.microsoft.com/office/powerpoint/2010/main" val="219255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B1723-FDB7-4BF4-B932-BD6C7068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200" b="1" dirty="0"/>
              <a:t>1ª Conhecendo Lívio Oliveira</a:t>
            </a: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A50272-2591-4F4F-AC55-ED28223DC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54548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Conversa com a turma sobre o poeta norte-rio-grandense Lívio Oliveira (se possível, utilizar o </a:t>
            </a:r>
            <a:r>
              <a:rPr lang="pt-BR" dirty="0" err="1"/>
              <a:t>power-point</a:t>
            </a:r>
            <a:r>
              <a:rPr lang="pt-BR" dirty="0"/>
              <a:t> “Lívio Oliveira”), incluindo algumas palavras sobre o estado do Rio Grande do Norte e sobre os livros de Oliveira.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Imagem 4" descr="Homem dentro de carro&#10;&#10;Descrição gerada automaticamente">
            <a:extLst>
              <a:ext uri="{FF2B5EF4-FFF2-40B4-BE49-F238E27FC236}">
                <a16:creationId xmlns:a16="http://schemas.microsoft.com/office/drawing/2014/main" id="{60E94A08-8273-43FE-ADD8-35BD57EF8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511" y="3517738"/>
            <a:ext cx="2281177" cy="228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025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B1723-FDB7-4BF4-B932-BD6C7068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3200" b="1" dirty="0"/>
              <a:t>2ª Conhecendo o poema “O gato calado”</a:t>
            </a:r>
            <a:br>
              <a:rPr lang="pt-BR" sz="3200" dirty="0"/>
            </a:b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A50272-2591-4F4F-AC55-ED28223DC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54548" cy="4195481"/>
          </a:xfrm>
        </p:spPr>
        <p:txBody>
          <a:bodyPr/>
          <a:lstStyle/>
          <a:p>
            <a:pPr marL="0" indent="0" algn="just">
              <a:buNone/>
            </a:pPr>
            <a:r>
              <a:rPr lang="pt-BR" dirty="0"/>
              <a:t>Distribuição do poema “O gato calado”, seguida de leitura silenciosa, leitura oral feita pelo/a professor/a e leitura feita por algum/a aluno/a.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705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B1723-FDB7-4BF4-B932-BD6C7068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2800" b="1" dirty="0"/>
              <a:t>3ª As redundâncias e os estranhamentos no poema</a:t>
            </a:r>
            <a:br>
              <a:rPr lang="pt-BR" dirty="0"/>
            </a:br>
            <a:br>
              <a:rPr lang="pt-BR" sz="3200" dirty="0"/>
            </a:b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A50272-2591-4F4F-AC55-ED28223DC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54548" cy="41954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t-BR" dirty="0"/>
              <a:t>1) Trabalhar com a turma o reconhecimento das redundâncias (o que é repetitivo) e dos estranhamentos (o que parece diferente) presentes no poema. Fazer a marcação no texto da repetição da palavra “gato” e observar a curiosidade de que o nome do animal (substantivo) aparece 7 vezes. Trazer o dito de que os gatos têm sete vidas e propor a pergunta: será que o poeta quis brincar com essa ideia das sete vidas do gato?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2) Em seguida, pedir que sublinhem os adjetivos diretamente relacionados ao substantivo “gato”: calado, branco, preto e santo. Debater esses adjetivos: descrevem aspectos físicos ou a “personalidade” do gato? Ou ambos? Mostrar que os adjetivos “preto” e “branco” aparecem duas vezes: primeiro, relacionados à palavra “gato”, depois, à expressão “gato santo”. Ou seja, só o “gato santo” é, ao mesmo tempo, preto e branco.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2444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B1723-FDB7-4BF4-B932-BD6C7068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2800" b="1" dirty="0"/>
              <a:t>3ª As redundâncias e os estranhamentos no poema</a:t>
            </a:r>
            <a:br>
              <a:rPr lang="pt-BR" dirty="0"/>
            </a:br>
            <a:br>
              <a:rPr lang="pt-BR" sz="3200" dirty="0"/>
            </a:b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A50272-2591-4F4F-AC55-ED28223DC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54548" cy="419548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3) Em seguida, pedir que marquem em amarelo as expressões que também se relacionam ao substantivo gato. Dar o primeiro exemplo: “bruxo enovelado”. Perguntar à turma a que se referem os adjetivos “equilibrista” e “renitente” (pesquisar a palavra no dicionário). Destacar que esses adjetivos se referem a “artista de circo”, termo usado para caracterizar o gato.</a:t>
            </a:r>
          </a:p>
          <a:p>
            <a:pPr marL="0" indent="0" algn="just">
              <a:buNone/>
            </a:pPr>
            <a:r>
              <a:rPr lang="pt-BR" dirty="0"/>
              <a:t> </a:t>
            </a:r>
          </a:p>
          <a:p>
            <a:pPr marL="0" indent="0" algn="just">
              <a:buNone/>
            </a:pPr>
            <a:r>
              <a:rPr lang="pt-BR" dirty="0"/>
              <a:t>4) Falar que, além dos substantivos e adjetivos, também há uma presença repetida de verbos no gerúndio (caso esse conteúdo tenha sido trabalhado). Pedir que marquem em azul os verbos ou expressões de valor verbal relacionados diretamente à palavra gato ou a expressões que caracterizem o gato que aparecem no poema (sibilando, roncando, pagando mico, volta a guardar). Buscar o sentido no dicionário, se for necessário. Discutir com a turma os possíveis motivos de os verbos estarem no gerúndio (destacar a ideia de que o gerúndio sugere o gato “fazendo” coisas, “realizando” ações).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58715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1B1723-FDB7-4BF4-B932-BD6C70681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pt-BR" sz="2800" b="1" dirty="0"/>
              <a:t>3ª As redundâncias e os estranhamentos no poema</a:t>
            </a:r>
            <a:br>
              <a:rPr lang="pt-BR" dirty="0"/>
            </a:br>
            <a:br>
              <a:rPr lang="pt-BR" sz="3200" dirty="0"/>
            </a:br>
            <a:br>
              <a:rPr lang="pt-BR" sz="3200" dirty="0"/>
            </a:br>
            <a:endParaRPr lang="pt-BR" sz="32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A50272-2591-4F4F-AC55-ED28223DC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9954548" cy="41954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5) Perguntar à turma que versos parecem apresentar uma informação nova, ou seja, algo não diretamente relacionado ao gato, suas características e suas ações: “no ambiente” e “os segredos da casa”. Explicar que esses versos introduzem novas informações: a que se refere ao “silêncio” do gato (lembrar que o título é “O gato calado”) no ambiente da casa e a que lembra o fato de o gato “guardar” os “segredos da casa”. Assim, a “casa” ou o “ambiente do lar” aparecem no final do poema, para realçar o papel do gato em nossas casas: guardar os segredos, por ser um animal silencioso e misterioso.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dirty="0"/>
              <a:t>6) Finalizar a abordagem ao poema pedindo que a turma diga o que compreendeu sobre o poema.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505385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61</TotalTime>
  <Words>828</Words>
  <Application>Microsoft Office PowerPoint</Application>
  <PresentationFormat>Widescreen</PresentationFormat>
  <Paragraphs>74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Íon</vt:lpstr>
      <vt:lpstr>BRINCANDO DE CÃO E GATO</vt:lpstr>
      <vt:lpstr>DADOS</vt:lpstr>
      <vt:lpstr>TEXTO</vt:lpstr>
      <vt:lpstr>ETAPAS</vt:lpstr>
      <vt:lpstr>1ª Conhecendo Lívio Oliveira </vt:lpstr>
      <vt:lpstr>2ª Conhecendo o poema “O gato calado”  </vt:lpstr>
      <vt:lpstr>3ª As redundâncias e os estranhamentos no poema   </vt:lpstr>
      <vt:lpstr>3ª As redundâncias e os estranhamentos no poema   </vt:lpstr>
      <vt:lpstr>3ª As redundâncias e os estranhamentos no poema   </vt:lpstr>
      <vt:lpstr>Apresentação do PowerPoint</vt:lpstr>
      <vt:lpstr>4ª Atividade de produção de texto: Brincando de cão e gato   </vt:lpstr>
      <vt:lpstr>5ª Mural “Brincando de cão e gato”    </vt:lpstr>
      <vt:lpstr>6ª Avaliação oral     </vt:lpstr>
      <vt:lpstr>OBSERVAÇÃO     </vt:lpstr>
      <vt:lpstr>REFERÊNCIA</vt:lpstr>
      <vt:lpstr>Até a próxima!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BRINCANDO DE CÃO E GATO</dc:title>
  <dc:creator>Christina Bielinski Ramalho</dc:creator>
  <cp:lastModifiedBy>Christina Bielinski Ramalho</cp:lastModifiedBy>
  <cp:revision>9</cp:revision>
  <dcterms:created xsi:type="dcterms:W3CDTF">2019-10-20T10:59:42Z</dcterms:created>
  <dcterms:modified xsi:type="dcterms:W3CDTF">2019-10-20T12:05:08Z</dcterms:modified>
</cp:coreProperties>
</file>