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312" r:id="rId4"/>
    <p:sldId id="259" r:id="rId5"/>
    <p:sldId id="274" r:id="rId6"/>
    <p:sldId id="321" r:id="rId7"/>
    <p:sldId id="275" r:id="rId8"/>
    <p:sldId id="276" r:id="rId9"/>
    <p:sldId id="277" r:id="rId10"/>
    <p:sldId id="299" r:id="rId11"/>
    <p:sldId id="300" r:id="rId12"/>
    <p:sldId id="303" r:id="rId13"/>
    <p:sldId id="313" r:id="rId14"/>
    <p:sldId id="310" r:id="rId15"/>
    <p:sldId id="326" r:id="rId16"/>
    <p:sldId id="318" r:id="rId17"/>
    <p:sldId id="323" r:id="rId18"/>
    <p:sldId id="311" r:id="rId19"/>
    <p:sldId id="327" r:id="rId20"/>
    <p:sldId id="305" r:id="rId21"/>
    <p:sldId id="324" r:id="rId22"/>
    <p:sldId id="317" r:id="rId23"/>
    <p:sldId id="328" r:id="rId24"/>
    <p:sldId id="319" r:id="rId25"/>
    <p:sldId id="316" r:id="rId26"/>
    <p:sldId id="325" r:id="rId27"/>
    <p:sldId id="320" r:id="rId28"/>
    <p:sldId id="329" r:id="rId29"/>
    <p:sldId id="302" r:id="rId30"/>
    <p:sldId id="322" r:id="rId31"/>
    <p:sldId id="314" r:id="rId32"/>
    <p:sldId id="308" r:id="rId33"/>
    <p:sldId id="304" r:id="rId34"/>
    <p:sldId id="330" r:id="rId35"/>
    <p:sldId id="309" r:id="rId36"/>
    <p:sldId id="301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85" d="100"/>
          <a:sy n="85" d="100"/>
        </p:scale>
        <p:origin x="15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D28A9-3200-46E5-BE11-16E33AE08066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5687B-1700-4371-B3CF-7106B4E7ED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28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ABBF830-929A-4436-98BD-4CC0F65503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18D274-E1C9-4A6B-AE99-01E4C18F166C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830-929A-4436-98BD-4CC0F65503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274-E1C9-4A6B-AE99-01E4C18F1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830-929A-4436-98BD-4CC0F65503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274-E1C9-4A6B-AE99-01E4C18F1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830-929A-4436-98BD-4CC0F65503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274-E1C9-4A6B-AE99-01E4C18F1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830-929A-4436-98BD-4CC0F65503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274-E1C9-4A6B-AE99-01E4C18F1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830-929A-4436-98BD-4CC0F65503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274-E1C9-4A6B-AE99-01E4C18F166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830-929A-4436-98BD-4CC0F65503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274-E1C9-4A6B-AE99-01E4C18F1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830-929A-4436-98BD-4CC0F65503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274-E1C9-4A6B-AE99-01E4C18F1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830-929A-4436-98BD-4CC0F65503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274-E1C9-4A6B-AE99-01E4C18F1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830-929A-4436-98BD-4CC0F65503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274-E1C9-4A6B-AE99-01E4C18F166C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F830-929A-4436-98BD-4CC0F65503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274-E1C9-4A6B-AE99-01E4C18F16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ABBF830-929A-4436-98BD-4CC0F65503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218D274-E1C9-4A6B-AE99-01E4C18F166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lyricfind.com/" TargetMode="Externa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.br/url?sa=i&amp;rct=j&amp;q=&amp;esrc=s&amp;source=images&amp;cd=&amp;cad=rja&amp;uact=8&amp;ved=2ahUKEwiLsvnUk-PjAhWfK7kGHXCWAO0QjRx6BAgBEAU&amp;url=https%3A%2F%2Fwww.sccpre.cat%2Fshow%2FhRbhbi_como-baixar-bonecas-ponto-de-interrogao-dicas-e%2F&amp;psig=AOvVaw2A71YPWffV6GoE-GfMTSm3&amp;ust=1564799797308184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400" b="1" dirty="0"/>
              <a:t>A casa é sua!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33365" y="4509120"/>
            <a:ext cx="3309803" cy="1440160"/>
          </a:xfrm>
        </p:spPr>
        <p:txBody>
          <a:bodyPr>
            <a:normAutofit fontScale="92500"/>
          </a:bodyPr>
          <a:lstStyle/>
          <a:p>
            <a:endParaRPr lang="pt-BR" sz="1400" b="1" dirty="0"/>
          </a:p>
          <a:p>
            <a:pPr algn="ctr"/>
            <a:r>
              <a:rPr lang="pt-BR" sz="1200" b="1" dirty="0" err="1"/>
              <a:t>Prof.a</a:t>
            </a:r>
            <a:r>
              <a:rPr lang="pt-BR" sz="1200" b="1" dirty="0"/>
              <a:t>. Christina Ramalho</a:t>
            </a:r>
          </a:p>
          <a:p>
            <a:pPr algn="ctr"/>
            <a:r>
              <a:rPr lang="pt-BR" sz="1200" b="1" dirty="0"/>
              <a:t>Prof. Carlos Alexandre Nascimento Aragão</a:t>
            </a:r>
          </a:p>
          <a:p>
            <a:endParaRPr lang="pt-BR" b="1" dirty="0"/>
          </a:p>
          <a:p>
            <a:pPr algn="ctr"/>
            <a:r>
              <a:rPr lang="pt-BR" b="1" dirty="0"/>
              <a:t>SERGIPE É POESIA!</a:t>
            </a:r>
          </a:p>
          <a:p>
            <a:endParaRPr lang="pt-BR" sz="1600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B5B2FED-2276-4575-B469-737853841826}"/>
              </a:ext>
            </a:extLst>
          </p:cNvPr>
          <p:cNvSpPr/>
          <p:nvPr/>
        </p:nvSpPr>
        <p:spPr>
          <a:xfrm>
            <a:off x="4862944" y="1436544"/>
            <a:ext cx="305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OFICINA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40B7AA-AFCC-45AD-BAA7-F03A16055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753" y="110195"/>
            <a:ext cx="767415" cy="510437"/>
          </a:xfrm>
          <a:prstGeom prst="rect">
            <a:avLst/>
          </a:prstGeom>
        </p:spPr>
      </p:pic>
      <p:pic>
        <p:nvPicPr>
          <p:cNvPr id="7" name="Imagem 6" descr="Uma imagem contendo água, azul&#10;&#10;Descrição gerada automaticamente">
            <a:extLst>
              <a:ext uri="{FF2B5EF4-FFF2-40B4-BE49-F238E27FC236}">
                <a16:creationId xmlns:a16="http://schemas.microsoft.com/office/drawing/2014/main" id="{AC82221F-73F6-4BD6-81C1-E367F3BEA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627779" cy="46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3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3" y="1124743"/>
            <a:ext cx="7080525" cy="470854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393913" y="2186355"/>
            <a:ext cx="61622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MUITAS QUESTÕES</a:t>
            </a:r>
          </a:p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</a:t>
            </a:r>
          </a:p>
          <a:p>
            <a:pPr algn="ctr"/>
            <a:r>
              <a:rPr lang="pt-BR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MUITAS LEITURAS</a:t>
            </a:r>
          </a:p>
        </p:txBody>
      </p:sp>
    </p:spTree>
    <p:extLst>
      <p:ext uri="{BB962C8B-B14F-4D97-AF65-F5344CB8AC3E}">
        <p14:creationId xmlns:p14="http://schemas.microsoft.com/office/powerpoint/2010/main" val="262978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953792" cy="5044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65352" y="1484784"/>
            <a:ext cx="35937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VAMOS ABRAÇAR</a:t>
            </a:r>
          </a:p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OS POEMAS</a:t>
            </a:r>
          </a:p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COM OS BRAÇOS</a:t>
            </a:r>
          </a:p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DO PENSAMENTO E DO SENTIMENTO?</a:t>
            </a:r>
          </a:p>
        </p:txBody>
      </p:sp>
    </p:spTree>
    <p:extLst>
      <p:ext uri="{BB962C8B-B14F-4D97-AF65-F5344CB8AC3E}">
        <p14:creationId xmlns:p14="http://schemas.microsoft.com/office/powerpoint/2010/main" val="177972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43608" y="1052735"/>
            <a:ext cx="3312368" cy="4954526"/>
          </a:xfrm>
        </p:spPr>
        <p:txBody>
          <a:bodyPr>
            <a:normAutofit fontScale="47500" lnSpcReduction="20000"/>
          </a:bodyPr>
          <a:lstStyle/>
          <a:p>
            <a:pPr marL="68580" indent="0" algn="ctr">
              <a:buNone/>
            </a:pPr>
            <a:r>
              <a:rPr lang="pt-BR" b="1" dirty="0"/>
              <a:t>A CASA</a:t>
            </a:r>
            <a:endParaRPr lang="pt-BR" dirty="0"/>
          </a:p>
          <a:p>
            <a:pPr marL="68580" indent="0">
              <a:buNone/>
            </a:pPr>
            <a:r>
              <a:rPr lang="pt-BR" dirty="0"/>
              <a:t> </a:t>
            </a:r>
          </a:p>
          <a:p>
            <a:pPr marL="68580" indent="0">
              <a:buNone/>
            </a:pPr>
            <a:r>
              <a:rPr lang="pt-BR" b="1" dirty="0"/>
              <a:t>Vê como as aves têm, debaixo d'asa,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O filho implume, no calor do ninho!...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Deves amar, criança, a tua casa!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Ama o calor do maternal carinho!</a:t>
            </a:r>
            <a:endParaRPr lang="pt-BR" dirty="0"/>
          </a:p>
          <a:p>
            <a:pPr marL="68580" indent="0">
              <a:buNone/>
            </a:pPr>
            <a:r>
              <a:rPr lang="pt-BR" dirty="0"/>
              <a:t> </a:t>
            </a:r>
          </a:p>
          <a:p>
            <a:pPr marL="68580" indent="0">
              <a:buNone/>
            </a:pPr>
            <a:r>
              <a:rPr lang="pt-BR" b="1" dirty="0"/>
              <a:t>Dentro da casa em que nasceste és tudo...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Como tudo é feliz, no fim do dia,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Quando voltas das aulas e do estudo!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Volta, quando tu voltas, a alegria!</a:t>
            </a:r>
            <a:endParaRPr lang="pt-BR" dirty="0"/>
          </a:p>
          <a:p>
            <a:pPr marL="68580" indent="0">
              <a:buNone/>
            </a:pPr>
            <a:r>
              <a:rPr lang="pt-BR" dirty="0"/>
              <a:t> </a:t>
            </a:r>
          </a:p>
          <a:p>
            <a:pPr marL="68580" indent="0">
              <a:buNone/>
            </a:pPr>
            <a:r>
              <a:rPr lang="pt-BR" b="1" dirty="0"/>
              <a:t>Aqui deves entrar como num templo,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Com a alma pura, e o coração sem susto: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Aqui recebes da Virtude o exemplo,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Aqui aprendes a ser meigo e justo.</a:t>
            </a:r>
            <a:endParaRPr lang="pt-BR" dirty="0"/>
          </a:p>
          <a:p>
            <a:endParaRPr lang="pt-BR" dirty="0"/>
          </a:p>
          <a:p>
            <a:pPr marL="68580" indent="0">
              <a:buNone/>
            </a:pPr>
            <a:r>
              <a:rPr lang="pt-BR" b="1" dirty="0"/>
              <a:t>Ama esta casa! Pede a Deus que a guarde,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Pede a Deus que a proteja eternamente!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Porque talvez, em lágrimas, mais tarde,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Te vejas, triste, desta casa ausente...</a:t>
            </a:r>
            <a:endParaRPr lang="pt-BR" dirty="0"/>
          </a:p>
          <a:p>
            <a:pPr marL="68580" indent="0">
              <a:buNone/>
            </a:pPr>
            <a:r>
              <a:rPr lang="pt-BR" dirty="0"/>
              <a:t> </a:t>
            </a:r>
          </a:p>
          <a:p>
            <a:pPr marL="68580" indent="0">
              <a:buNone/>
            </a:pPr>
            <a:r>
              <a:rPr lang="pt-BR" b="1" dirty="0"/>
              <a:t>E, já homem, já velho e fatigado,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Te lembras da casa que perdeste,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E hás de chorar, lembrando o teu passado...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- Ama, criança, a casa em que nasceste!</a:t>
            </a:r>
            <a:endParaRPr lang="pt-BR" dirty="0"/>
          </a:p>
          <a:p>
            <a:pPr marL="68580" indent="0">
              <a:buNone/>
            </a:pP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79690" y="3573016"/>
            <a:ext cx="3298784" cy="72008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Olavo Bilac</a:t>
            </a:r>
          </a:p>
          <a:p>
            <a:pPr algn="ctr"/>
            <a:r>
              <a:rPr lang="pt-BR" b="1" i="1" dirty="0"/>
              <a:t>Poesias infantis </a:t>
            </a:r>
            <a:r>
              <a:rPr lang="pt-BR" b="1" dirty="0"/>
              <a:t>(1904)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36" y="4293096"/>
            <a:ext cx="1537491" cy="16561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94" y="764705"/>
            <a:ext cx="1800733" cy="27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1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53850-4994-4C25-A633-9EDA667D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VOCABULÁRIO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ACA268-3D6B-4C8C-B4F6-EA01FEE0B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IMPLUME</a:t>
            </a:r>
          </a:p>
          <a:p>
            <a:r>
              <a:rPr lang="pt-BR" dirty="0"/>
              <a:t>VIRTUDE</a:t>
            </a:r>
          </a:p>
          <a:p>
            <a:r>
              <a:rPr lang="pt-BR" dirty="0"/>
              <a:t>FATIGADO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69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2CC3A-CA82-4D62-AC19-1E336BA4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“A casa” – Olavo Bilac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45C174-B63B-440A-BFDF-4109FF621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6821" y="2316010"/>
            <a:ext cx="3057148" cy="639762"/>
          </a:xfrm>
        </p:spPr>
        <p:txBody>
          <a:bodyPr>
            <a:normAutofit fontScale="92500"/>
          </a:bodyPr>
          <a:lstStyle/>
          <a:p>
            <a:r>
              <a:rPr lang="pt-BR" dirty="0"/>
              <a:t>O QUE SE REPETE?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EA2A91-FE74-4892-872F-25DD80684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83968" y="2316010"/>
            <a:ext cx="4032447" cy="639762"/>
          </a:xfrm>
        </p:spPr>
        <p:txBody>
          <a:bodyPr>
            <a:normAutofit fontScale="92500"/>
          </a:bodyPr>
          <a:lstStyle/>
          <a:p>
            <a:r>
              <a:rPr lang="pt-BR" dirty="0"/>
              <a:t>O QUE PARECE ESTRANHO?</a:t>
            </a:r>
          </a:p>
        </p:txBody>
      </p:sp>
    </p:spTree>
    <p:extLst>
      <p:ext uri="{BB962C8B-B14F-4D97-AF65-F5344CB8AC3E}">
        <p14:creationId xmlns:p14="http://schemas.microsoft.com/office/powerpoint/2010/main" val="83790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2CC3A-CA82-4D62-AC19-1E336BA4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“A casa” – Olavo Bilac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45C174-B63B-440A-BFDF-4109FF621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REDUNDÂNCIA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359B6B-E695-4F68-9B63-3119FA8369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1600" dirty="0"/>
              <a:t>Casa/Ninho</a:t>
            </a:r>
          </a:p>
          <a:p>
            <a:r>
              <a:rPr lang="pt-BR" sz="1600" dirty="0"/>
              <a:t>Caso/reino</a:t>
            </a:r>
          </a:p>
          <a:p>
            <a:r>
              <a:rPr lang="pt-BR" sz="1600" dirty="0"/>
              <a:t>Casa/templo</a:t>
            </a:r>
          </a:p>
          <a:p>
            <a:r>
              <a:rPr lang="pt-BR" sz="1600" dirty="0"/>
              <a:t>Nascimento/nascer</a:t>
            </a:r>
          </a:p>
          <a:p>
            <a:r>
              <a:rPr lang="pt-BR" sz="1600" dirty="0"/>
              <a:t>Ama/Amar</a:t>
            </a:r>
          </a:p>
          <a:p>
            <a:r>
              <a:rPr lang="pt-BR" sz="1600" dirty="0"/>
              <a:t>Dever</a:t>
            </a:r>
          </a:p>
          <a:p>
            <a:pPr marL="68580" indent="0">
              <a:buNone/>
            </a:pPr>
            <a:endParaRPr lang="pt-BR" dirty="0"/>
          </a:p>
          <a:p>
            <a:pPr marL="68580" indent="0">
              <a:buNone/>
            </a:pPr>
            <a:endParaRPr lang="pt-BR" dirty="0"/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INFÂNCIA (CASA PRESENTE)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EA2A91-FE74-4892-872F-25DD80684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ESTRANHAMENTO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FC912A-4E80-42E7-87D5-5486BD09686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1600" dirty="0"/>
              <a:t>Ausência</a:t>
            </a:r>
          </a:p>
          <a:p>
            <a:r>
              <a:rPr lang="pt-BR" sz="1600" dirty="0"/>
              <a:t>Lágrimas</a:t>
            </a:r>
          </a:p>
          <a:p>
            <a:r>
              <a:rPr lang="pt-BR" sz="1600" dirty="0"/>
              <a:t>Tristeza</a:t>
            </a:r>
          </a:p>
          <a:p>
            <a:r>
              <a:rPr lang="pt-BR" sz="1600" dirty="0"/>
              <a:t>Cansaço</a:t>
            </a:r>
          </a:p>
          <a:p>
            <a:r>
              <a:rPr lang="pt-BR" sz="1600" dirty="0"/>
              <a:t>Perda</a:t>
            </a:r>
          </a:p>
          <a:p>
            <a:pPr marL="68580" indent="0">
              <a:buNone/>
            </a:pPr>
            <a:endParaRPr lang="pt-BR" sz="16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VELHICE (CASA DISTANTE)</a:t>
            </a:r>
          </a:p>
        </p:txBody>
      </p:sp>
    </p:spTree>
    <p:extLst>
      <p:ext uri="{BB962C8B-B14F-4D97-AF65-F5344CB8AC3E}">
        <p14:creationId xmlns:p14="http://schemas.microsoft.com/office/powerpoint/2010/main" val="129154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600" y="856527"/>
            <a:ext cx="3264734" cy="515073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pt-BR" sz="1400" b="1" dirty="0">
              <a:solidFill>
                <a:schemeClr val="tx1"/>
              </a:solidFill>
            </a:endParaRPr>
          </a:p>
          <a:p>
            <a:pPr marL="685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</a:rPr>
              <a:t>A CASA</a:t>
            </a:r>
          </a:p>
          <a:p>
            <a:pPr marL="6858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1400" b="1" dirty="0">
              <a:solidFill>
                <a:schemeClr val="tx1"/>
              </a:solidFill>
            </a:endParaRPr>
          </a:p>
          <a:p>
            <a:pPr marL="685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</a:rPr>
              <a:t>Era uma casa muito engraçada</a:t>
            </a:r>
            <a:br>
              <a:rPr lang="pt-BR" sz="1400" b="1" dirty="0">
                <a:solidFill>
                  <a:schemeClr val="tx1"/>
                </a:solidFill>
              </a:rPr>
            </a:br>
            <a:r>
              <a:rPr lang="pt-BR" sz="1400" b="1" dirty="0">
                <a:solidFill>
                  <a:schemeClr val="tx1"/>
                </a:solidFill>
              </a:rPr>
              <a:t>Não tinha teto, não tinha nada</a:t>
            </a:r>
          </a:p>
          <a:p>
            <a:pPr marL="685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</a:rPr>
              <a:t>Ninguém podia entrar nela não</a:t>
            </a:r>
            <a:br>
              <a:rPr lang="pt-BR" sz="1400" b="1" dirty="0">
                <a:solidFill>
                  <a:schemeClr val="tx1"/>
                </a:solidFill>
              </a:rPr>
            </a:br>
            <a:r>
              <a:rPr lang="pt-BR" sz="1400" b="1" dirty="0">
                <a:solidFill>
                  <a:schemeClr val="tx1"/>
                </a:solidFill>
              </a:rPr>
              <a:t>Porque na casa não tinha chão</a:t>
            </a:r>
          </a:p>
          <a:p>
            <a:pPr marL="685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</a:rPr>
              <a:t>Ninguém podia dormir na rede</a:t>
            </a:r>
            <a:br>
              <a:rPr lang="pt-BR" sz="1400" b="1" dirty="0">
                <a:solidFill>
                  <a:schemeClr val="tx1"/>
                </a:solidFill>
              </a:rPr>
            </a:br>
            <a:r>
              <a:rPr lang="pt-BR" sz="1400" b="1" dirty="0">
                <a:solidFill>
                  <a:schemeClr val="tx1"/>
                </a:solidFill>
              </a:rPr>
              <a:t>Porque na casa não tinha parede</a:t>
            </a:r>
          </a:p>
          <a:p>
            <a:pPr marL="685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</a:rPr>
              <a:t>Ninguém podia fazer pipi</a:t>
            </a:r>
            <a:br>
              <a:rPr lang="pt-BR" sz="1400" b="1" dirty="0">
                <a:solidFill>
                  <a:schemeClr val="tx1"/>
                </a:solidFill>
              </a:rPr>
            </a:br>
            <a:r>
              <a:rPr lang="pt-BR" sz="1400" b="1" dirty="0">
                <a:solidFill>
                  <a:schemeClr val="tx1"/>
                </a:solidFill>
              </a:rPr>
              <a:t>Porque penico não tinha ali</a:t>
            </a:r>
          </a:p>
          <a:p>
            <a:pPr marL="685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</a:rPr>
              <a:t>Mas era feita com muito esmero</a:t>
            </a:r>
            <a:br>
              <a:rPr lang="pt-BR" sz="1400" b="1" dirty="0">
                <a:solidFill>
                  <a:schemeClr val="tx1"/>
                </a:solidFill>
              </a:rPr>
            </a:br>
            <a:r>
              <a:rPr lang="pt-BR" sz="1400" b="1" dirty="0">
                <a:solidFill>
                  <a:schemeClr val="tx1"/>
                </a:solidFill>
              </a:rPr>
              <a:t>Na rua dos bobos, número zero</a:t>
            </a:r>
          </a:p>
          <a:p>
            <a:pPr marL="68580" indent="0">
              <a:buNone/>
            </a:pP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91596" y="5262773"/>
            <a:ext cx="2446472" cy="720080"/>
          </a:xfrm>
        </p:spPr>
        <p:txBody>
          <a:bodyPr/>
          <a:lstStyle/>
          <a:p>
            <a:r>
              <a:rPr lang="pt-BR" b="1" dirty="0"/>
              <a:t>Vinicius de Moraes</a:t>
            </a:r>
          </a:p>
          <a:p>
            <a:r>
              <a:rPr lang="pt-BR" b="1" i="1" dirty="0"/>
              <a:t>A arca de Noé </a:t>
            </a:r>
            <a:r>
              <a:rPr lang="pt-BR" b="1" dirty="0"/>
              <a:t>(1970)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2446472" cy="3240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5013176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61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53850-4994-4C25-A633-9EDA667D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VOCABULÁRIO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ACA268-3D6B-4C8C-B4F6-EA01FEE0B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ESMERO</a:t>
            </a:r>
          </a:p>
        </p:txBody>
      </p:sp>
    </p:spTree>
    <p:extLst>
      <p:ext uri="{BB962C8B-B14F-4D97-AF65-F5344CB8AC3E}">
        <p14:creationId xmlns:p14="http://schemas.microsoft.com/office/powerpoint/2010/main" val="3908238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2CC3A-CA82-4D62-AC19-1E336BA4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“A casa” – Vinicius de Moraes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45C174-B63B-440A-BFDF-4109FF621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O QUE SE REPETE?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EA2A91-FE74-4892-872F-25DD80684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9259" y="2316010"/>
            <a:ext cx="3919165" cy="639762"/>
          </a:xfrm>
        </p:spPr>
        <p:txBody>
          <a:bodyPr>
            <a:normAutofit fontScale="92500"/>
          </a:bodyPr>
          <a:lstStyle/>
          <a:p>
            <a:r>
              <a:rPr lang="pt-BR" dirty="0"/>
              <a:t>O QUE PARECE ESTRANHO?</a:t>
            </a:r>
          </a:p>
        </p:txBody>
      </p:sp>
    </p:spTree>
    <p:extLst>
      <p:ext uri="{BB962C8B-B14F-4D97-AF65-F5344CB8AC3E}">
        <p14:creationId xmlns:p14="http://schemas.microsoft.com/office/powerpoint/2010/main" val="1175442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2CC3A-CA82-4D62-AC19-1E336BA4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“A casa” – Vinicius de Moraes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45C174-B63B-440A-BFDF-4109FF621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REDUNDÂNCIA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359B6B-E695-4F68-9B63-3119FA8369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sz="1600" dirty="0"/>
              <a:t>Não tinha</a:t>
            </a:r>
          </a:p>
          <a:p>
            <a:r>
              <a:rPr lang="pt-BR" sz="1600" dirty="0"/>
              <a:t>Ninguém podia</a:t>
            </a:r>
          </a:p>
          <a:p>
            <a:r>
              <a:rPr lang="pt-BR" sz="1600" dirty="0"/>
              <a:t>Porque</a:t>
            </a:r>
          </a:p>
          <a:p>
            <a:pPr marL="68580" indent="0">
              <a:buNone/>
            </a:pPr>
            <a:endParaRPr lang="pt-BR" dirty="0"/>
          </a:p>
          <a:p>
            <a:pPr marL="68580" indent="0">
              <a:buNone/>
            </a:pPr>
            <a:endParaRPr lang="pt-BR" dirty="0"/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CASA ENGRAÇADA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EA2A91-FE74-4892-872F-25DD80684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ESTRANHAMENTO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FC912A-4E80-42E7-87D5-5486BD09686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pt-BR" sz="1200" strike="sngStrike" dirty="0"/>
              <a:t>Teto</a:t>
            </a:r>
          </a:p>
          <a:p>
            <a:r>
              <a:rPr lang="pt-BR" sz="1200" strike="sngStrike" dirty="0"/>
              <a:t>Chão</a:t>
            </a:r>
          </a:p>
          <a:p>
            <a:r>
              <a:rPr lang="pt-BR" sz="1200" strike="sngStrike" dirty="0"/>
              <a:t>Parede</a:t>
            </a:r>
            <a:r>
              <a:rPr lang="pt-BR" sz="1200" dirty="0"/>
              <a:t> </a:t>
            </a:r>
          </a:p>
          <a:p>
            <a:r>
              <a:rPr lang="pt-BR" sz="1200" strike="sngStrike" dirty="0"/>
              <a:t>Penico</a:t>
            </a:r>
          </a:p>
          <a:p>
            <a:r>
              <a:rPr lang="pt-BR" sz="1200" strike="sngStrike" dirty="0"/>
              <a:t>Entrar</a:t>
            </a:r>
          </a:p>
          <a:p>
            <a:r>
              <a:rPr lang="pt-BR" sz="1200" strike="sngStrike" dirty="0"/>
              <a:t>Dormir</a:t>
            </a:r>
          </a:p>
          <a:p>
            <a:r>
              <a:rPr lang="pt-BR" sz="1200" strike="sngStrike" dirty="0"/>
              <a:t>Fazer pipi</a:t>
            </a:r>
          </a:p>
          <a:p>
            <a:r>
              <a:rPr lang="pt-BR" sz="1200" dirty="0"/>
              <a:t>Mas era feita</a:t>
            </a:r>
          </a:p>
          <a:p>
            <a:r>
              <a:rPr lang="pt-BR" sz="1200" dirty="0"/>
              <a:t>Rua dos Bobos número zero</a:t>
            </a:r>
          </a:p>
          <a:p>
            <a:endParaRPr lang="pt-BR" dirty="0"/>
          </a:p>
          <a:p>
            <a:r>
              <a:rPr lang="pt-BR" dirty="0"/>
              <a:t>NÃO-CASA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372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5512458" cy="889168"/>
          </a:xfrm>
        </p:spPr>
        <p:txBody>
          <a:bodyPr/>
          <a:lstStyle/>
          <a:p>
            <a:pPr algn="ctr"/>
            <a:r>
              <a:rPr lang="pt-BR" dirty="0"/>
              <a:t>Ser ou não ser?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3880274" cy="3771627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2936"/>
            <a:ext cx="156439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39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pt-BR" sz="1400" b="1" dirty="0"/>
              <a:t>PARA CASA</a:t>
            </a:r>
            <a:r>
              <a:rPr lang="pt-BR" sz="1400" dirty="0"/>
              <a:t> </a:t>
            </a:r>
            <a:br>
              <a:rPr lang="pt-BR" sz="1400" dirty="0"/>
            </a:br>
            <a:r>
              <a:rPr lang="pt-BR" sz="1400" dirty="0"/>
              <a:t>  </a:t>
            </a:r>
            <a:br>
              <a:rPr lang="pt-BR" sz="1400" dirty="0"/>
            </a:br>
            <a:r>
              <a:rPr lang="pt-BR" sz="1400" b="1" dirty="0"/>
              <a:t>Se a professora mandasse </a:t>
            </a:r>
            <a:br>
              <a:rPr lang="pt-BR" sz="1400" b="1" dirty="0"/>
            </a:br>
            <a:r>
              <a:rPr lang="pt-BR" sz="1400" b="1" dirty="0"/>
              <a:t>eu chegar em casa, </a:t>
            </a:r>
            <a:br>
              <a:rPr lang="pt-BR" sz="1400" b="1" dirty="0"/>
            </a:br>
            <a:r>
              <a:rPr lang="pt-BR" sz="1400" b="1" dirty="0"/>
              <a:t>depois da aula, </a:t>
            </a:r>
            <a:br>
              <a:rPr lang="pt-BR" sz="1400" b="1" dirty="0"/>
            </a:br>
            <a:r>
              <a:rPr lang="pt-BR" sz="1400" b="1" dirty="0"/>
              <a:t>cantar uma canção, </a:t>
            </a:r>
            <a:br>
              <a:rPr lang="pt-BR" sz="1400" b="1" dirty="0"/>
            </a:br>
            <a:r>
              <a:rPr lang="pt-BR" sz="1400" b="1" dirty="0"/>
              <a:t>dançar na varanda, </a:t>
            </a:r>
            <a:br>
              <a:rPr lang="pt-BR" sz="1400" b="1" dirty="0"/>
            </a:br>
            <a:r>
              <a:rPr lang="pt-BR" sz="1400" b="1" dirty="0"/>
              <a:t>contar os ninhos </a:t>
            </a:r>
            <a:br>
              <a:rPr lang="pt-BR" sz="1400" b="1" dirty="0"/>
            </a:br>
            <a:r>
              <a:rPr lang="pt-BR" sz="1400" b="1" dirty="0"/>
              <a:t>dos passarinhos </a:t>
            </a:r>
            <a:br>
              <a:rPr lang="pt-BR" sz="1400" b="1" dirty="0"/>
            </a:br>
            <a:r>
              <a:rPr lang="pt-BR" sz="1400" b="1" dirty="0"/>
              <a:t>que vivem no meu jardim </a:t>
            </a:r>
            <a:br>
              <a:rPr lang="pt-BR" sz="1400" b="1" dirty="0"/>
            </a:br>
            <a:r>
              <a:rPr lang="pt-BR" sz="1400" b="1" dirty="0"/>
              <a:t>e olhar o pôr-do-sol </a:t>
            </a:r>
            <a:br>
              <a:rPr lang="pt-BR" sz="1400" b="1" dirty="0"/>
            </a:br>
            <a:r>
              <a:rPr lang="pt-BR" sz="1400" b="1" dirty="0"/>
              <a:t>silencioso, em silêncio, </a:t>
            </a:r>
            <a:br>
              <a:rPr lang="pt-BR" sz="1400" b="1" dirty="0"/>
            </a:br>
            <a:r>
              <a:rPr lang="pt-BR" sz="1400" b="1" dirty="0"/>
              <a:t>reparar na natureza, enfim, </a:t>
            </a:r>
            <a:br>
              <a:rPr lang="pt-BR" sz="1400" b="1" dirty="0"/>
            </a:br>
            <a:r>
              <a:rPr lang="pt-BR" sz="1400" b="1" dirty="0"/>
              <a:t>eu aprendia muito mais </a:t>
            </a:r>
            <a:br>
              <a:rPr lang="pt-BR" sz="1400" b="1" dirty="0"/>
            </a:br>
            <a:r>
              <a:rPr lang="pt-BR" sz="1400" b="1" dirty="0"/>
              <a:t>e só tirava nota 10. 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                                                       </a:t>
            </a:r>
            <a:r>
              <a:rPr lang="pt-BR" b="1" dirty="0" err="1"/>
              <a:t>Stephania</a:t>
            </a:r>
            <a:r>
              <a:rPr lang="pt-BR" b="1" dirty="0"/>
              <a:t> Guimarães (12 anos)</a:t>
            </a:r>
          </a:p>
          <a:p>
            <a:r>
              <a:rPr lang="pt-BR" b="1" dirty="0"/>
              <a:t>http://www.blocosonline.com.br/literatura/poesia/pinf/pinf0036.htm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03" y="1772816"/>
            <a:ext cx="326436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94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53850-4994-4C25-A633-9EDA667D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VOCABULÁRIO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ACA268-3D6B-4C8C-B4F6-EA01FEE0B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68396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2CC3A-CA82-4D62-AC19-1E336BA4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027664"/>
            <a:ext cx="756084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“Para casa” – </a:t>
            </a:r>
            <a:r>
              <a:rPr lang="pt-BR" sz="3200" dirty="0" err="1"/>
              <a:t>Stephania</a:t>
            </a:r>
            <a:r>
              <a:rPr lang="pt-BR" sz="3200" dirty="0"/>
              <a:t> Guimarães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45C174-B63B-440A-BFDF-4109FF621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2340376"/>
            <a:ext cx="3057148" cy="639762"/>
          </a:xfrm>
        </p:spPr>
        <p:txBody>
          <a:bodyPr>
            <a:normAutofit fontScale="92500"/>
          </a:bodyPr>
          <a:lstStyle/>
          <a:p>
            <a:r>
              <a:rPr lang="pt-BR" dirty="0"/>
              <a:t>O QUE SE REPETE?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EA2A91-FE74-4892-872F-25DD80684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67945" y="2316010"/>
            <a:ext cx="3999610" cy="639762"/>
          </a:xfrm>
        </p:spPr>
        <p:txBody>
          <a:bodyPr>
            <a:normAutofit fontScale="92500"/>
          </a:bodyPr>
          <a:lstStyle/>
          <a:p>
            <a:r>
              <a:rPr lang="pt-BR" dirty="0"/>
              <a:t>O QUE PARECE ESTRANHO?</a:t>
            </a:r>
          </a:p>
        </p:txBody>
      </p:sp>
    </p:spTree>
    <p:extLst>
      <p:ext uri="{BB962C8B-B14F-4D97-AF65-F5344CB8AC3E}">
        <p14:creationId xmlns:p14="http://schemas.microsoft.com/office/powerpoint/2010/main" val="3472296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2CC3A-CA82-4D62-AC19-1E336BA4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027664"/>
            <a:ext cx="756084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“Para casa” – </a:t>
            </a:r>
            <a:r>
              <a:rPr lang="pt-BR" sz="3200" dirty="0" err="1"/>
              <a:t>Stephania</a:t>
            </a:r>
            <a:r>
              <a:rPr lang="pt-BR" sz="3200" dirty="0"/>
              <a:t> Guimarães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45C174-B63B-440A-BFDF-4109FF621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REDUNDÂNCIA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359B6B-E695-4F68-9B63-3119FA8369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pt-BR" dirty="0"/>
              <a:t>Se a professora mandasse </a:t>
            </a:r>
            <a:br>
              <a:rPr lang="pt-BR" dirty="0"/>
            </a:br>
            <a:r>
              <a:rPr lang="pt-BR" dirty="0"/>
              <a:t>eu chegar em casa, </a:t>
            </a:r>
            <a:br>
              <a:rPr lang="pt-BR" dirty="0"/>
            </a:br>
            <a:r>
              <a:rPr lang="pt-BR" dirty="0"/>
              <a:t>depois da aula, </a:t>
            </a:r>
            <a:br>
              <a:rPr lang="pt-BR" dirty="0"/>
            </a:br>
            <a:r>
              <a:rPr lang="pt-BR" dirty="0"/>
              <a:t>cantar uma canção, </a:t>
            </a:r>
            <a:br>
              <a:rPr lang="pt-BR" dirty="0"/>
            </a:br>
            <a:r>
              <a:rPr lang="pt-BR" dirty="0"/>
              <a:t>dançar na varanda, </a:t>
            </a:r>
            <a:br>
              <a:rPr lang="pt-BR" dirty="0"/>
            </a:br>
            <a:r>
              <a:rPr lang="pt-BR" dirty="0"/>
              <a:t>contar os ninhos </a:t>
            </a:r>
            <a:br>
              <a:rPr lang="pt-BR" dirty="0"/>
            </a:br>
            <a:r>
              <a:rPr lang="pt-BR" dirty="0"/>
              <a:t>dos passarinhos </a:t>
            </a:r>
            <a:br>
              <a:rPr lang="pt-BR" dirty="0"/>
            </a:br>
            <a:r>
              <a:rPr lang="pt-BR" dirty="0"/>
              <a:t>que vivem no meu jardim </a:t>
            </a:r>
            <a:br>
              <a:rPr lang="pt-BR" dirty="0"/>
            </a:br>
            <a:r>
              <a:rPr lang="pt-BR" dirty="0"/>
              <a:t>e olhar o pôr-do-sol </a:t>
            </a:r>
            <a:br>
              <a:rPr lang="pt-BR" dirty="0"/>
            </a:br>
            <a:r>
              <a:rPr lang="pt-BR" dirty="0"/>
              <a:t>silencioso, em silêncio, </a:t>
            </a:r>
            <a:br>
              <a:rPr lang="pt-BR" dirty="0"/>
            </a:br>
            <a:r>
              <a:rPr lang="pt-BR" dirty="0"/>
              <a:t>reparar na natureza, enfim,</a:t>
            </a:r>
          </a:p>
          <a:p>
            <a:pPr marL="68580" indent="0">
              <a:buNone/>
            </a:pPr>
            <a:r>
              <a:rPr lang="pt-BR" dirty="0"/>
              <a:t>(enumeração)</a:t>
            </a:r>
          </a:p>
          <a:p>
            <a:pPr marL="68580" indent="0">
              <a:buNone/>
            </a:pPr>
            <a:endParaRPr lang="pt-BR" dirty="0"/>
          </a:p>
          <a:p>
            <a:pPr marL="68580" indent="0">
              <a:buNone/>
            </a:pPr>
            <a:endParaRPr lang="pt-BR" dirty="0"/>
          </a:p>
          <a:p>
            <a:r>
              <a:rPr lang="pt-BR" b="1" dirty="0"/>
              <a:t>ESCOLA ≠ CASA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EA2A91-FE74-4892-872F-25DD80684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ESTRANHAMENTO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FC912A-4E80-42E7-87D5-5486BD09686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eu aprendia muito mais </a:t>
            </a:r>
            <a:br>
              <a:rPr lang="pt-BR" dirty="0"/>
            </a:br>
            <a:r>
              <a:rPr lang="pt-BR" dirty="0"/>
              <a:t>e só tirava nota 10.</a:t>
            </a:r>
          </a:p>
          <a:p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dirty="0"/>
          </a:p>
          <a:p>
            <a:r>
              <a:rPr lang="pt-BR" b="1" dirty="0"/>
              <a:t>CASA &gt; ESCOLA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751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a_casa_e_sua_arnaldo_antunes_82aj1Bg8FpA_144p">
            <a:hlinkClick r:id="" action="ppaction://media"/>
            <a:extLst>
              <a:ext uri="{FF2B5EF4-FFF2-40B4-BE49-F238E27FC236}">
                <a16:creationId xmlns:a16="http://schemas.microsoft.com/office/drawing/2014/main" id="{31A099CC-8088-41F2-A44C-5FA30C20AE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3688" y="954594"/>
            <a:ext cx="5888654" cy="331236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4E0AA4-DC8D-4DB5-B213-6D514D5092C1}"/>
              </a:ext>
            </a:extLst>
          </p:cNvPr>
          <p:cNvSpPr/>
          <p:nvPr/>
        </p:nvSpPr>
        <p:spPr>
          <a:xfrm>
            <a:off x="6835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indent="0">
              <a:buNone/>
            </a:pPr>
            <a:r>
              <a:rPr lang="pt-BR" sz="900" dirty="0"/>
              <a:t>Fonte: </a:t>
            </a:r>
            <a:r>
              <a:rPr lang="pt-BR" sz="900" dirty="0" err="1">
                <a:hlinkClick r:id="rId5"/>
              </a:rPr>
              <a:t>LyricFind</a:t>
            </a:r>
            <a:endParaRPr lang="pt-BR" sz="900" dirty="0"/>
          </a:p>
          <a:p>
            <a:pPr marL="68580" indent="0">
              <a:buNone/>
            </a:pPr>
            <a:r>
              <a:rPr lang="pt-BR" sz="900" dirty="0"/>
              <a:t>Compositores: Arnaldo Antunes / </a:t>
            </a:r>
            <a:r>
              <a:rPr lang="pt-BR" sz="900" dirty="0" err="1"/>
              <a:t>Gonçalvez</a:t>
            </a:r>
            <a:r>
              <a:rPr lang="pt-BR" sz="900" dirty="0"/>
              <a:t> Filho</a:t>
            </a:r>
          </a:p>
          <a:p>
            <a:pPr marL="68580" indent="0">
              <a:buNone/>
            </a:pPr>
            <a:r>
              <a:rPr lang="pt-BR" sz="900" dirty="0"/>
              <a:t>Letra de A Casa é Sua © Universal Music </a:t>
            </a:r>
            <a:r>
              <a:rPr lang="pt-BR" sz="900" dirty="0" err="1"/>
              <a:t>Publishing</a:t>
            </a:r>
            <a:r>
              <a:rPr lang="pt-BR" sz="900" dirty="0"/>
              <a:t> </a:t>
            </a:r>
            <a:r>
              <a:rPr lang="pt-BR" sz="900" dirty="0" err="1"/>
              <a:t>Group</a:t>
            </a:r>
            <a:r>
              <a:rPr lang="pt-BR" sz="900" dirty="0"/>
              <a:t>, Humaitá Edições Musicais Ltda.</a:t>
            </a:r>
          </a:p>
        </p:txBody>
      </p:sp>
    </p:spTree>
    <p:extLst>
      <p:ext uri="{BB962C8B-B14F-4D97-AF65-F5344CB8AC3E}">
        <p14:creationId xmlns:p14="http://schemas.microsoft.com/office/powerpoint/2010/main" val="20645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7F8ECE-24D6-4435-BAF6-9E37E8ED1E66}"/>
              </a:ext>
            </a:extLst>
          </p:cNvPr>
          <p:cNvSpPr txBox="1"/>
          <p:nvPr/>
        </p:nvSpPr>
        <p:spPr>
          <a:xfrm>
            <a:off x="467544" y="680817"/>
            <a:ext cx="28803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A CASA É SUA</a:t>
            </a:r>
            <a:endParaRPr lang="pt-BR" sz="1200" dirty="0"/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Não me falta cadeira</a:t>
            </a:r>
            <a:br>
              <a:rPr lang="pt-BR" sz="1200" dirty="0"/>
            </a:br>
            <a:r>
              <a:rPr lang="pt-BR" sz="1200" dirty="0"/>
              <a:t>Não me falta sofá</a:t>
            </a:r>
            <a:br>
              <a:rPr lang="pt-BR" sz="1200" dirty="0"/>
            </a:br>
            <a:r>
              <a:rPr lang="pt-BR" sz="1200" dirty="0"/>
              <a:t>Só falta você sentada na sala</a:t>
            </a:r>
            <a:br>
              <a:rPr lang="pt-BR" sz="1200" dirty="0"/>
            </a:br>
            <a:r>
              <a:rPr lang="pt-BR" sz="1200" dirty="0"/>
              <a:t>Só falta você estar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Não me falta parede</a:t>
            </a:r>
            <a:br>
              <a:rPr lang="pt-BR" sz="1200" dirty="0"/>
            </a:br>
            <a:r>
              <a:rPr lang="pt-BR" sz="1200" dirty="0"/>
              <a:t>E nela uma porta pra você entrar</a:t>
            </a:r>
            <a:br>
              <a:rPr lang="pt-BR" sz="1200" dirty="0"/>
            </a:br>
            <a:r>
              <a:rPr lang="pt-BR" sz="1200" dirty="0"/>
              <a:t>Não me falta tapete</a:t>
            </a:r>
            <a:br>
              <a:rPr lang="pt-BR" sz="1200" dirty="0"/>
            </a:br>
            <a:r>
              <a:rPr lang="pt-BR" sz="1200" dirty="0"/>
              <a:t>Só falta o seu pé descalço pra pisar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Não me falta cama</a:t>
            </a:r>
            <a:br>
              <a:rPr lang="pt-BR" sz="1200" dirty="0"/>
            </a:br>
            <a:r>
              <a:rPr lang="pt-BR" sz="1200" dirty="0"/>
              <a:t>Só falta você deitar</a:t>
            </a:r>
            <a:br>
              <a:rPr lang="pt-BR" sz="1200" dirty="0"/>
            </a:br>
            <a:r>
              <a:rPr lang="pt-BR" sz="1200" dirty="0"/>
              <a:t>Não me falta o sol da manhã</a:t>
            </a:r>
            <a:br>
              <a:rPr lang="pt-BR" sz="1200" dirty="0"/>
            </a:br>
            <a:r>
              <a:rPr lang="pt-BR" sz="1200" dirty="0"/>
              <a:t>Só falta você acordar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Pras janelas se abrirem pra mim</a:t>
            </a:r>
            <a:br>
              <a:rPr lang="pt-BR" sz="1200" dirty="0"/>
            </a:br>
            <a:r>
              <a:rPr lang="pt-BR" sz="1200" dirty="0"/>
              <a:t>E o vento brincar no quintal</a:t>
            </a:r>
            <a:br>
              <a:rPr lang="pt-BR" sz="1200" dirty="0"/>
            </a:br>
            <a:r>
              <a:rPr lang="pt-BR" sz="1200" dirty="0"/>
              <a:t>Embalando as flores do jardim</a:t>
            </a:r>
            <a:br>
              <a:rPr lang="pt-BR" sz="1200" dirty="0"/>
            </a:br>
            <a:r>
              <a:rPr lang="pt-BR" sz="1200" dirty="0"/>
              <a:t>Balançando as cores no varal</a:t>
            </a:r>
          </a:p>
          <a:p>
            <a:r>
              <a:rPr lang="pt-BR" sz="1200" dirty="0"/>
              <a:t> </a:t>
            </a:r>
          </a:p>
          <a:p>
            <a:r>
              <a:rPr lang="pt-BR" sz="1200" dirty="0"/>
              <a:t>A casa é sua</a:t>
            </a:r>
            <a:br>
              <a:rPr lang="pt-BR" sz="1200" dirty="0"/>
            </a:br>
            <a:r>
              <a:rPr lang="pt-BR" sz="1200" dirty="0"/>
              <a:t>Por que não chega agora?</a:t>
            </a:r>
            <a:br>
              <a:rPr lang="pt-BR" sz="1200" dirty="0"/>
            </a:br>
            <a:r>
              <a:rPr lang="pt-BR" sz="1200" dirty="0"/>
              <a:t>Até o teto 'tá de ponta-cabeça</a:t>
            </a:r>
            <a:br>
              <a:rPr lang="pt-BR" sz="1200" dirty="0"/>
            </a:br>
            <a:r>
              <a:rPr lang="pt-BR" sz="1200" dirty="0"/>
              <a:t>Porque você demora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82D4FB0-8AAC-41B7-8715-C4A53EB9F525}"/>
              </a:ext>
            </a:extLst>
          </p:cNvPr>
          <p:cNvSpPr txBox="1"/>
          <p:nvPr/>
        </p:nvSpPr>
        <p:spPr>
          <a:xfrm>
            <a:off x="3237821" y="729456"/>
            <a:ext cx="26683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A casa é sua</a:t>
            </a:r>
            <a:br>
              <a:rPr lang="pt-BR" sz="1100" dirty="0"/>
            </a:br>
            <a:r>
              <a:rPr lang="pt-BR" sz="1100" dirty="0"/>
              <a:t>Por que não chega logo?</a:t>
            </a:r>
            <a:br>
              <a:rPr lang="pt-BR" sz="1100" dirty="0"/>
            </a:br>
            <a:r>
              <a:rPr lang="pt-BR" sz="1100" dirty="0"/>
              <a:t>Nem o prego aguenta mais</a:t>
            </a:r>
            <a:br>
              <a:rPr lang="pt-BR" sz="1100" dirty="0"/>
            </a:br>
            <a:r>
              <a:rPr lang="pt-BR" sz="1100" dirty="0"/>
              <a:t>O peso desse relógio</a:t>
            </a:r>
          </a:p>
          <a:p>
            <a:r>
              <a:rPr lang="pt-BR" sz="1100" dirty="0"/>
              <a:t> </a:t>
            </a:r>
          </a:p>
          <a:p>
            <a:r>
              <a:rPr lang="pt-BR" sz="1100" dirty="0"/>
              <a:t>Não me falta banheiro, quarto</a:t>
            </a:r>
            <a:br>
              <a:rPr lang="pt-BR" sz="1100" dirty="0"/>
            </a:br>
            <a:r>
              <a:rPr lang="pt-BR" sz="1100" dirty="0"/>
              <a:t>Abajur, sala de jantar</a:t>
            </a:r>
            <a:br>
              <a:rPr lang="pt-BR" sz="1100" dirty="0"/>
            </a:br>
            <a:r>
              <a:rPr lang="pt-BR" sz="1100" dirty="0"/>
              <a:t>Não me falta cozinha</a:t>
            </a:r>
            <a:br>
              <a:rPr lang="pt-BR" sz="1100" dirty="0"/>
            </a:br>
            <a:r>
              <a:rPr lang="pt-BR" sz="1100" dirty="0"/>
              <a:t>Só falta a campainha tocar</a:t>
            </a:r>
          </a:p>
          <a:p>
            <a:endParaRPr lang="pt-BR" sz="1100" dirty="0"/>
          </a:p>
          <a:p>
            <a:r>
              <a:rPr lang="pt-BR" sz="1100" dirty="0"/>
              <a:t>Não me falta cachorro</a:t>
            </a:r>
            <a:br>
              <a:rPr lang="pt-BR" sz="1100" dirty="0"/>
            </a:br>
            <a:r>
              <a:rPr lang="pt-BR" sz="1100" dirty="0"/>
              <a:t>Uivando só porque você não está</a:t>
            </a:r>
            <a:br>
              <a:rPr lang="pt-BR" sz="1100" dirty="0"/>
            </a:br>
            <a:r>
              <a:rPr lang="pt-BR" sz="1100" dirty="0"/>
              <a:t>Parece até que está pedindo socorro</a:t>
            </a:r>
            <a:br>
              <a:rPr lang="pt-BR" sz="1100" dirty="0"/>
            </a:br>
            <a:r>
              <a:rPr lang="pt-BR" sz="1100" dirty="0"/>
              <a:t>Como tudo aqui nesse lugar</a:t>
            </a:r>
          </a:p>
          <a:p>
            <a:r>
              <a:rPr lang="pt-BR" sz="1100" dirty="0"/>
              <a:t> </a:t>
            </a:r>
          </a:p>
          <a:p>
            <a:r>
              <a:rPr lang="pt-BR" sz="1100" dirty="0"/>
              <a:t>Não me falta casa</a:t>
            </a:r>
            <a:br>
              <a:rPr lang="pt-BR" sz="1100" dirty="0"/>
            </a:br>
            <a:r>
              <a:rPr lang="pt-BR" sz="1100" dirty="0"/>
              <a:t>Só falta ela ser um lar</a:t>
            </a:r>
            <a:br>
              <a:rPr lang="pt-BR" sz="1100" dirty="0"/>
            </a:br>
            <a:r>
              <a:rPr lang="pt-BR" sz="1100" dirty="0"/>
              <a:t>Não me falta o tempo que passa</a:t>
            </a:r>
            <a:br>
              <a:rPr lang="pt-BR" sz="1100" dirty="0"/>
            </a:br>
            <a:r>
              <a:rPr lang="pt-BR" sz="1100" dirty="0"/>
              <a:t>Só não dá mais para tanto esperar</a:t>
            </a:r>
          </a:p>
          <a:p>
            <a:r>
              <a:rPr lang="pt-BR" sz="1100" dirty="0"/>
              <a:t> </a:t>
            </a:r>
          </a:p>
          <a:p>
            <a:r>
              <a:rPr lang="pt-BR" sz="1100" dirty="0"/>
              <a:t>Para os pássaros voltarem a cantar</a:t>
            </a:r>
            <a:br>
              <a:rPr lang="pt-BR" sz="1100" dirty="0"/>
            </a:br>
            <a:r>
              <a:rPr lang="pt-BR" sz="1100" dirty="0"/>
              <a:t>E a nuvem desenhar um coração flechado</a:t>
            </a:r>
            <a:br>
              <a:rPr lang="pt-BR" sz="1100" dirty="0"/>
            </a:br>
            <a:r>
              <a:rPr lang="pt-BR" sz="1100" dirty="0"/>
              <a:t>Para o chão voltar a se deitar</a:t>
            </a:r>
            <a:br>
              <a:rPr lang="pt-BR" sz="1100" dirty="0"/>
            </a:br>
            <a:r>
              <a:rPr lang="pt-BR" sz="1100" dirty="0"/>
              <a:t>E a chuva batucar no telhado</a:t>
            </a: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D17DDD-8BDA-449D-AAA6-22D55C0D349A}"/>
              </a:ext>
            </a:extLst>
          </p:cNvPr>
          <p:cNvSpPr txBox="1"/>
          <p:nvPr/>
        </p:nvSpPr>
        <p:spPr>
          <a:xfrm>
            <a:off x="5906179" y="908720"/>
            <a:ext cx="26683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A casa é sua</a:t>
            </a:r>
            <a:br>
              <a:rPr lang="pt-BR" sz="1050" dirty="0"/>
            </a:br>
            <a:r>
              <a:rPr lang="pt-BR" sz="1050" dirty="0"/>
              <a:t>Por que não chega agora?</a:t>
            </a:r>
            <a:br>
              <a:rPr lang="pt-BR" sz="1050" dirty="0"/>
            </a:br>
            <a:r>
              <a:rPr lang="pt-BR" sz="1050" dirty="0"/>
              <a:t>Até o teto 'tá de ponta-cabeça</a:t>
            </a:r>
            <a:br>
              <a:rPr lang="pt-BR" sz="1050" dirty="0"/>
            </a:br>
            <a:r>
              <a:rPr lang="pt-BR" sz="1050" dirty="0"/>
              <a:t>Porque você demora</a:t>
            </a:r>
          </a:p>
          <a:p>
            <a:r>
              <a:rPr lang="pt-BR" sz="1050" dirty="0"/>
              <a:t> </a:t>
            </a:r>
          </a:p>
          <a:p>
            <a:r>
              <a:rPr lang="pt-BR" sz="1050" dirty="0"/>
              <a:t>A casa é sua</a:t>
            </a:r>
            <a:br>
              <a:rPr lang="pt-BR" sz="1050" dirty="0"/>
            </a:br>
            <a:r>
              <a:rPr lang="pt-BR" sz="1050" dirty="0"/>
              <a:t>Por que não chega logo?</a:t>
            </a:r>
            <a:br>
              <a:rPr lang="pt-BR" sz="1050" dirty="0"/>
            </a:br>
            <a:r>
              <a:rPr lang="pt-BR" sz="1050" dirty="0"/>
              <a:t>Nem o prego aguenta mais</a:t>
            </a:r>
            <a:br>
              <a:rPr lang="pt-BR" sz="1050" dirty="0"/>
            </a:br>
            <a:r>
              <a:rPr lang="pt-BR" sz="1050" dirty="0"/>
              <a:t>O peso desse relógio</a:t>
            </a:r>
          </a:p>
          <a:p>
            <a:r>
              <a:rPr lang="pt-BR" sz="1050" dirty="0"/>
              <a:t> </a:t>
            </a:r>
          </a:p>
          <a:p>
            <a:r>
              <a:rPr lang="pt-BR" sz="1050" dirty="0"/>
              <a:t>A casa é sua</a:t>
            </a:r>
            <a:br>
              <a:rPr lang="pt-BR" sz="1050" dirty="0"/>
            </a:br>
            <a:r>
              <a:rPr lang="pt-BR" sz="1050" dirty="0"/>
              <a:t>Por que você não chega agora?</a:t>
            </a:r>
            <a:br>
              <a:rPr lang="pt-BR" sz="1050" dirty="0"/>
            </a:br>
            <a:r>
              <a:rPr lang="pt-BR" sz="1050" dirty="0"/>
              <a:t>Até o teto 'tá de ponta-cabeça</a:t>
            </a:r>
            <a:br>
              <a:rPr lang="pt-BR" sz="1050" dirty="0"/>
            </a:br>
            <a:r>
              <a:rPr lang="pt-BR" sz="1050" dirty="0"/>
              <a:t>Porque você demora</a:t>
            </a:r>
          </a:p>
          <a:p>
            <a:r>
              <a:rPr lang="pt-BR" sz="1050" dirty="0"/>
              <a:t> </a:t>
            </a:r>
          </a:p>
          <a:p>
            <a:r>
              <a:rPr lang="pt-BR" sz="1050" dirty="0"/>
              <a:t>A casa é sua</a:t>
            </a:r>
            <a:br>
              <a:rPr lang="pt-BR" sz="1050" dirty="0"/>
            </a:br>
            <a:r>
              <a:rPr lang="pt-BR" sz="1050" dirty="0"/>
              <a:t>Por que não chega, não chega logo?</a:t>
            </a:r>
            <a:br>
              <a:rPr lang="pt-BR" sz="1050" dirty="0"/>
            </a:br>
            <a:r>
              <a:rPr lang="pt-BR" sz="1050" dirty="0"/>
              <a:t>É que nem o prego aguenta mais</a:t>
            </a:r>
            <a:br>
              <a:rPr lang="pt-BR" sz="1050" dirty="0"/>
            </a:br>
            <a:r>
              <a:rPr lang="pt-BR" sz="1050" dirty="0"/>
              <a:t>O peso desse relógio</a:t>
            </a:r>
          </a:p>
          <a:p>
            <a:r>
              <a:rPr lang="pt-BR" sz="105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75267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53850-4994-4C25-A633-9EDA667D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VOCABULÁRIO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ACA268-3D6B-4C8C-B4F6-EA01FEE0B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TÁ DE PONTA-CABEÇA</a:t>
            </a:r>
          </a:p>
        </p:txBody>
      </p:sp>
    </p:spTree>
    <p:extLst>
      <p:ext uri="{BB962C8B-B14F-4D97-AF65-F5344CB8AC3E}">
        <p14:creationId xmlns:p14="http://schemas.microsoft.com/office/powerpoint/2010/main" val="1096603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2CC3A-CA82-4D62-AC19-1E336BA4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027664"/>
            <a:ext cx="756084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“A casa é sua” </a:t>
            </a:r>
            <a:br>
              <a:rPr lang="pt-BR" sz="3200" dirty="0"/>
            </a:br>
            <a:r>
              <a:rPr lang="pt-BR" sz="3200" dirty="0"/>
              <a:t>Arnaldo Antunes e </a:t>
            </a:r>
            <a:r>
              <a:rPr lang="pt-BR" sz="3200" dirty="0" err="1"/>
              <a:t>Gonçalvez</a:t>
            </a:r>
            <a:r>
              <a:rPr lang="pt-BR" sz="3200" dirty="0"/>
              <a:t> Filho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45C174-B63B-440A-BFDF-4109FF621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146" y="2359298"/>
            <a:ext cx="3057148" cy="639762"/>
          </a:xfrm>
        </p:spPr>
        <p:txBody>
          <a:bodyPr>
            <a:normAutofit fontScale="92500"/>
          </a:bodyPr>
          <a:lstStyle/>
          <a:p>
            <a:r>
              <a:rPr lang="pt-BR" dirty="0"/>
              <a:t>O QUE SE REPETE?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EA2A91-FE74-4892-872F-25DD80684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39953" y="2316010"/>
            <a:ext cx="3927602" cy="639762"/>
          </a:xfrm>
        </p:spPr>
        <p:txBody>
          <a:bodyPr>
            <a:normAutofit fontScale="92500"/>
          </a:bodyPr>
          <a:lstStyle/>
          <a:p>
            <a:r>
              <a:rPr lang="pt-BR" dirty="0"/>
              <a:t>O QUE PARECE ESTRANHO?</a:t>
            </a:r>
          </a:p>
        </p:txBody>
      </p:sp>
    </p:spTree>
    <p:extLst>
      <p:ext uri="{BB962C8B-B14F-4D97-AF65-F5344CB8AC3E}">
        <p14:creationId xmlns:p14="http://schemas.microsoft.com/office/powerpoint/2010/main" val="861585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2CC3A-CA82-4D62-AC19-1E336BA4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027664"/>
            <a:ext cx="756084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“A casa é sua” </a:t>
            </a:r>
            <a:br>
              <a:rPr lang="pt-BR" sz="3200" dirty="0"/>
            </a:br>
            <a:r>
              <a:rPr lang="pt-BR" sz="3200" dirty="0"/>
              <a:t>Arnaldo Antunes 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45C174-B63B-440A-BFDF-4109FF621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REDUNDÂNCIA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359B6B-E695-4F68-9B63-3119FA8369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endParaRPr lang="pt-BR" dirty="0"/>
          </a:p>
          <a:p>
            <a:r>
              <a:rPr lang="pt-BR" dirty="0"/>
              <a:t>Não me falta</a:t>
            </a:r>
          </a:p>
          <a:p>
            <a:r>
              <a:rPr lang="pt-BR" dirty="0"/>
              <a:t>Só falta</a:t>
            </a:r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r>
              <a:rPr lang="pt-BR" b="1" dirty="0"/>
              <a:t>CASA + COISAS = FALTA</a:t>
            </a:r>
          </a:p>
          <a:p>
            <a:endParaRPr lang="pt-BR" b="1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EA2A91-FE74-4892-872F-25DD80684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ESTRANHAMENTO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FC912A-4E80-42E7-87D5-5486BD096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152" y="3101118"/>
            <a:ext cx="3419856" cy="2709373"/>
          </a:xfrm>
        </p:spPr>
        <p:txBody>
          <a:bodyPr>
            <a:normAutofit fontScale="55000" lnSpcReduction="20000"/>
          </a:bodyPr>
          <a:lstStyle/>
          <a:p>
            <a:r>
              <a:rPr lang="pt-BR" dirty="0"/>
              <a:t>Não me falta casa</a:t>
            </a:r>
            <a:br>
              <a:rPr lang="pt-BR" dirty="0"/>
            </a:br>
            <a:r>
              <a:rPr lang="pt-BR" dirty="0"/>
              <a:t>Só falta ela ser um lar</a:t>
            </a:r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b="1" dirty="0"/>
          </a:p>
          <a:p>
            <a:pPr marL="68580" indent="0">
              <a:buNone/>
            </a:pPr>
            <a:endParaRPr lang="pt-BR" dirty="0"/>
          </a:p>
          <a:p>
            <a:r>
              <a:rPr lang="pt-BR" b="1" dirty="0"/>
              <a:t>CASA + COISAS + AMOR </a:t>
            </a:r>
            <a:r>
              <a:rPr lang="pt-BR" b="1" baseline="-25000" dirty="0"/>
              <a:t> </a:t>
            </a:r>
            <a:r>
              <a:rPr lang="pt-BR" b="1" dirty="0"/>
              <a:t> = LAR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5497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39" y="692696"/>
            <a:ext cx="5532725" cy="48245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69038F7-91EA-417F-9D80-E1C093BF6ADC}"/>
              </a:ext>
            </a:extLst>
          </p:cNvPr>
          <p:cNvSpPr txBox="1"/>
          <p:nvPr/>
        </p:nvSpPr>
        <p:spPr>
          <a:xfrm>
            <a:off x="1366050" y="5642084"/>
            <a:ext cx="699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/>
              <a:t>A CASA E SEU </a:t>
            </a:r>
            <a:r>
              <a:rPr lang="pt-BR" sz="2800" b="1" dirty="0">
                <a:solidFill>
                  <a:srgbClr val="FF0000"/>
                </a:solidFill>
              </a:rPr>
              <a:t>CAMPO SEMÂNTICO</a:t>
            </a:r>
          </a:p>
        </p:txBody>
      </p:sp>
    </p:spTree>
    <p:extLst>
      <p:ext uri="{BB962C8B-B14F-4D97-AF65-F5344CB8AC3E}">
        <p14:creationId xmlns:p14="http://schemas.microsoft.com/office/powerpoint/2010/main" val="381152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5512458" cy="88916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Poema para crianças ou qualquer poema?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3880274" cy="3771627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2936"/>
            <a:ext cx="156439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4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53850-4994-4C25-A633-9EDA667D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CAMPO SEMÂNTICO DE “CASA”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ACA268-3D6B-4C8C-B4F6-EA01FEE0B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LEVANTAR PALAVRAS QUE SE RELACIONEM AO CAMPO SEMÂNTICO QUE A PALAVRA “CASA” POSSUI</a:t>
            </a:r>
          </a:p>
        </p:txBody>
      </p:sp>
    </p:spTree>
    <p:extLst>
      <p:ext uri="{BB962C8B-B14F-4D97-AF65-F5344CB8AC3E}">
        <p14:creationId xmlns:p14="http://schemas.microsoft.com/office/powerpoint/2010/main" val="1770239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nterrogação">
            <a:hlinkClick r:id="rId2"/>
            <a:extLst>
              <a:ext uri="{FF2B5EF4-FFF2-40B4-BE49-F238E27FC236}">
                <a16:creationId xmlns:a16="http://schemas.microsoft.com/office/drawing/2014/main" id="{408C237A-7779-42C6-AC34-225878F3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062038"/>
            <a:ext cx="345757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06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5BC25F-DF20-4CEB-874E-5D59900D02CC}"/>
              </a:ext>
            </a:extLst>
          </p:cNvPr>
          <p:cNvSpPr txBox="1"/>
          <p:nvPr/>
        </p:nvSpPr>
        <p:spPr>
          <a:xfrm>
            <a:off x="611560" y="692696"/>
            <a:ext cx="23762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pt-BR" b="1" dirty="0"/>
              <a:t>VER OU NÃO VER</a:t>
            </a:r>
            <a:br>
              <a:rPr lang="pt-BR" dirty="0"/>
            </a:br>
            <a:r>
              <a:rPr lang="pt-BR" dirty="0"/>
              <a:t>  </a:t>
            </a:r>
            <a:br>
              <a:rPr lang="pt-BR" dirty="0"/>
            </a:br>
            <a:r>
              <a:rPr lang="pt-BR" dirty="0"/>
              <a:t>Um</a:t>
            </a:r>
          </a:p>
          <a:p>
            <a:pPr marL="68580" indent="0">
              <a:buNone/>
            </a:pPr>
            <a:r>
              <a:rPr lang="pt-BR" dirty="0"/>
              <a:t>Menino</a:t>
            </a:r>
          </a:p>
          <a:p>
            <a:pPr marL="68580" indent="0">
              <a:buNone/>
            </a:pPr>
            <a:r>
              <a:rPr lang="pt-BR" dirty="0"/>
              <a:t>Ali</a:t>
            </a:r>
          </a:p>
          <a:p>
            <a:pPr marL="68580" indent="0">
              <a:buNone/>
            </a:pPr>
            <a:r>
              <a:rPr lang="pt-BR" dirty="0"/>
              <a:t>Deitado</a:t>
            </a:r>
          </a:p>
          <a:p>
            <a:pPr marL="68580" indent="0">
              <a:buNone/>
            </a:pPr>
            <a:r>
              <a:rPr lang="pt-BR" dirty="0"/>
              <a:t>Na calçada</a:t>
            </a:r>
          </a:p>
          <a:p>
            <a:pPr marL="68580" indent="0">
              <a:buNone/>
            </a:pPr>
            <a:r>
              <a:rPr lang="pt-BR" dirty="0"/>
              <a:t>Do </a:t>
            </a:r>
          </a:p>
          <a:p>
            <a:pPr marL="68580" indent="0">
              <a:buNone/>
            </a:pPr>
            <a:r>
              <a:rPr lang="pt-BR" dirty="0"/>
              <a:t>mercado</a:t>
            </a:r>
          </a:p>
          <a:p>
            <a:pPr marL="68580" indent="0">
              <a:buNone/>
            </a:pPr>
            <a:r>
              <a:rPr lang="pt-BR" dirty="0"/>
              <a:t>É</a:t>
            </a:r>
          </a:p>
          <a:p>
            <a:pPr marL="68580" indent="0">
              <a:buNone/>
            </a:pPr>
            <a:r>
              <a:rPr lang="pt-BR" dirty="0"/>
              <a:t>Aviso</a:t>
            </a:r>
          </a:p>
          <a:p>
            <a:pPr marL="68580" indent="0">
              <a:buNone/>
            </a:pPr>
            <a:r>
              <a:rPr lang="pt-BR" dirty="0"/>
              <a:t>É</a:t>
            </a:r>
          </a:p>
          <a:p>
            <a:pPr marL="68580" indent="0">
              <a:buNone/>
            </a:pPr>
            <a:r>
              <a:rPr lang="pt-BR" dirty="0"/>
              <a:t>Um</a:t>
            </a:r>
          </a:p>
          <a:p>
            <a:pPr marL="68580" indent="0">
              <a:buNone/>
            </a:pPr>
            <a:r>
              <a:rPr lang="pt-BR" dirty="0"/>
              <a:t>Risco</a:t>
            </a:r>
          </a:p>
          <a:p>
            <a:pPr marL="68580" indent="0">
              <a:buNone/>
            </a:pPr>
            <a:r>
              <a:rPr lang="pt-BR" dirty="0"/>
              <a:t>De </a:t>
            </a:r>
          </a:p>
          <a:p>
            <a:pPr marL="68580" indent="0">
              <a:buNone/>
            </a:pPr>
            <a:r>
              <a:rPr lang="pt-BR" dirty="0"/>
              <a:t>Eu </a:t>
            </a:r>
          </a:p>
          <a:p>
            <a:pPr marL="68580" indent="0">
              <a:buNone/>
            </a:pPr>
            <a:r>
              <a:rPr lang="pt-BR" dirty="0"/>
              <a:t>Mesmo</a:t>
            </a:r>
          </a:p>
          <a:p>
            <a:pPr marL="68580" indent="0">
              <a:buNone/>
            </a:pPr>
            <a:r>
              <a:rPr lang="pt-BR" dirty="0"/>
              <a:t>Ser</a:t>
            </a:r>
          </a:p>
          <a:p>
            <a:pPr marL="68580" indent="0">
              <a:buNone/>
            </a:pPr>
            <a:r>
              <a:rPr lang="pt-BR" dirty="0"/>
              <a:t>Coitado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C12727-FFE6-4839-A03E-BCA08A1BB562}"/>
              </a:ext>
            </a:extLst>
          </p:cNvPr>
          <p:cNvSpPr txBox="1"/>
          <p:nvPr/>
        </p:nvSpPr>
        <p:spPr>
          <a:xfrm>
            <a:off x="3151348" y="612844"/>
            <a:ext cx="25922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</a:t>
            </a:r>
          </a:p>
          <a:p>
            <a:r>
              <a:rPr lang="pt-BR" dirty="0"/>
              <a:t>Menino</a:t>
            </a:r>
          </a:p>
          <a:p>
            <a:r>
              <a:rPr lang="pt-BR" dirty="0"/>
              <a:t>Ali</a:t>
            </a:r>
          </a:p>
          <a:p>
            <a:r>
              <a:rPr lang="pt-BR" dirty="0"/>
              <a:t>De</a:t>
            </a:r>
          </a:p>
          <a:p>
            <a:r>
              <a:rPr lang="pt-BR" dirty="0"/>
              <a:t>Noite</a:t>
            </a:r>
          </a:p>
          <a:p>
            <a:r>
              <a:rPr lang="pt-BR" dirty="0"/>
              <a:t>Perambulando</a:t>
            </a:r>
          </a:p>
          <a:p>
            <a:r>
              <a:rPr lang="pt-BR" dirty="0"/>
              <a:t>Na </a:t>
            </a:r>
          </a:p>
          <a:p>
            <a:r>
              <a:rPr lang="pt-BR" dirty="0"/>
              <a:t>Rua</a:t>
            </a:r>
          </a:p>
          <a:p>
            <a:r>
              <a:rPr lang="pt-BR" dirty="0"/>
              <a:t>Tem</a:t>
            </a:r>
          </a:p>
          <a:p>
            <a:r>
              <a:rPr lang="pt-BR" dirty="0"/>
              <a:t>A </a:t>
            </a:r>
          </a:p>
          <a:p>
            <a:r>
              <a:rPr lang="pt-BR" dirty="0"/>
              <a:t>Força</a:t>
            </a:r>
          </a:p>
          <a:p>
            <a:r>
              <a:rPr lang="pt-BR" dirty="0"/>
              <a:t>De </a:t>
            </a:r>
          </a:p>
          <a:p>
            <a:r>
              <a:rPr lang="pt-BR" dirty="0"/>
              <a:t>Açoite</a:t>
            </a:r>
          </a:p>
          <a:p>
            <a:r>
              <a:rPr lang="pt-BR" dirty="0"/>
              <a:t>Por</a:t>
            </a:r>
          </a:p>
          <a:p>
            <a:r>
              <a:rPr lang="pt-BR" dirty="0"/>
              <a:t>Testemunha</a:t>
            </a:r>
          </a:p>
          <a:p>
            <a:r>
              <a:rPr lang="pt-BR" dirty="0"/>
              <a:t>Solene</a:t>
            </a:r>
          </a:p>
          <a:p>
            <a:r>
              <a:rPr lang="pt-BR" dirty="0"/>
              <a:t>Sozinha</a:t>
            </a:r>
          </a:p>
          <a:p>
            <a:r>
              <a:rPr lang="pt-BR" dirty="0"/>
              <a:t>Silente</a:t>
            </a:r>
          </a:p>
          <a:p>
            <a:r>
              <a:rPr lang="pt-BR" dirty="0"/>
              <a:t>A</a:t>
            </a:r>
          </a:p>
          <a:p>
            <a:r>
              <a:rPr lang="pt-BR" dirty="0"/>
              <a:t>Lua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5A0617-3329-4B4D-98E6-17429E34306B}"/>
              </a:ext>
            </a:extLst>
          </p:cNvPr>
          <p:cNvSpPr txBox="1"/>
          <p:nvPr/>
        </p:nvSpPr>
        <p:spPr>
          <a:xfrm>
            <a:off x="5292080" y="263691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Aglacy</a:t>
            </a:r>
            <a:r>
              <a:rPr lang="pt-BR" dirty="0"/>
              <a:t> Mary</a:t>
            </a:r>
          </a:p>
          <a:p>
            <a:r>
              <a:rPr lang="pt-BR" i="1" dirty="0"/>
              <a:t>A lavra </a:t>
            </a:r>
            <a:r>
              <a:rPr lang="pt-BR" dirty="0"/>
              <a:t>(2008, p. 26)</a:t>
            </a:r>
          </a:p>
        </p:txBody>
      </p:sp>
    </p:spTree>
    <p:extLst>
      <p:ext uri="{BB962C8B-B14F-4D97-AF65-F5344CB8AC3E}">
        <p14:creationId xmlns:p14="http://schemas.microsoft.com/office/powerpoint/2010/main" val="2202048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57192" y="856527"/>
            <a:ext cx="3298784" cy="515073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pt-BR" sz="12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pt-BR" sz="1200" b="1" dirty="0">
                <a:solidFill>
                  <a:schemeClr val="tx1"/>
                </a:solidFill>
              </a:rPr>
              <a:t>A CASA?</a:t>
            </a:r>
          </a:p>
          <a:p>
            <a:pPr marL="68580" indent="0">
              <a:buNone/>
            </a:pPr>
            <a:endParaRPr lang="pt-BR" sz="1200" b="1" dirty="0">
              <a:solidFill>
                <a:schemeClr val="tx1"/>
              </a:solidFill>
            </a:endParaRPr>
          </a:p>
          <a:p>
            <a:pPr marL="685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</a:rPr>
              <a:t>É uma casa bem desgraçada</a:t>
            </a:r>
            <a:br>
              <a:rPr lang="pt-BR" sz="1400" b="1" dirty="0">
                <a:solidFill>
                  <a:schemeClr val="tx1"/>
                </a:solidFill>
              </a:rPr>
            </a:br>
            <a:r>
              <a:rPr lang="pt-BR" sz="1400" b="1" dirty="0">
                <a:solidFill>
                  <a:schemeClr val="tx1"/>
                </a:solidFill>
              </a:rPr>
              <a:t>Que não tem teto, </a:t>
            </a:r>
          </a:p>
          <a:p>
            <a:pPr marL="685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</a:rPr>
              <a:t>Que não tem nada</a:t>
            </a:r>
          </a:p>
          <a:p>
            <a:pPr marL="685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</a:rPr>
              <a:t>E ninguém pode entrar nela não</a:t>
            </a:r>
            <a:br>
              <a:rPr lang="pt-BR" sz="1400" b="1" dirty="0">
                <a:solidFill>
                  <a:schemeClr val="tx1"/>
                </a:solidFill>
              </a:rPr>
            </a:br>
            <a:r>
              <a:rPr lang="pt-BR" sz="1400" b="1" dirty="0">
                <a:solidFill>
                  <a:schemeClr val="tx1"/>
                </a:solidFill>
              </a:rPr>
              <a:t>Porque a casa não tem seu chão</a:t>
            </a:r>
          </a:p>
          <a:p>
            <a:pPr marL="685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</a:rPr>
              <a:t>E ninguém pode dormir na rede</a:t>
            </a:r>
            <a:br>
              <a:rPr lang="pt-BR" sz="1400" b="1" dirty="0">
                <a:solidFill>
                  <a:schemeClr val="tx1"/>
                </a:solidFill>
              </a:rPr>
            </a:br>
            <a:r>
              <a:rPr lang="pt-BR" sz="1400" b="1" dirty="0">
                <a:solidFill>
                  <a:schemeClr val="tx1"/>
                </a:solidFill>
              </a:rPr>
              <a:t>Porque na casa não tem parede</a:t>
            </a:r>
          </a:p>
          <a:p>
            <a:pPr marL="685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</a:rPr>
              <a:t>E ninguém pode fazer pipi</a:t>
            </a:r>
            <a:br>
              <a:rPr lang="pt-BR" sz="1400" b="1" dirty="0">
                <a:solidFill>
                  <a:schemeClr val="tx1"/>
                </a:solidFill>
              </a:rPr>
            </a:br>
            <a:r>
              <a:rPr lang="pt-BR" sz="1400" b="1" dirty="0">
                <a:solidFill>
                  <a:schemeClr val="tx1"/>
                </a:solidFill>
              </a:rPr>
              <a:t>Porque penico não há ali</a:t>
            </a:r>
          </a:p>
          <a:p>
            <a:pPr marL="685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</a:rPr>
              <a:t>Mas é casa de muita gente</a:t>
            </a:r>
          </a:p>
          <a:p>
            <a:pPr marL="685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</a:rPr>
              <a:t>E ninguém olha porque não sente</a:t>
            </a:r>
            <a:br>
              <a:rPr lang="pt-BR" sz="1200" b="1" dirty="0">
                <a:solidFill>
                  <a:schemeClr val="tx1"/>
                </a:solidFill>
              </a:rPr>
            </a:b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03054" y="1340768"/>
            <a:ext cx="3298784" cy="72008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PARÓDIA</a:t>
            </a:r>
          </a:p>
        </p:txBody>
      </p:sp>
      <p:pic>
        <p:nvPicPr>
          <p:cNvPr id="7" name="Imagem 6" descr="Uma imagem contendo estrada, ao ar livre, edifício, rua&#10;&#10;Descrição gerada automaticamente">
            <a:extLst>
              <a:ext uri="{FF2B5EF4-FFF2-40B4-BE49-F238E27FC236}">
                <a16:creationId xmlns:a16="http://schemas.microsoft.com/office/drawing/2014/main" id="{53F14F74-AA16-4D0A-A258-97554024C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64" y="4077072"/>
            <a:ext cx="3451539" cy="19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90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00590-C005-46FA-A0CD-0436F9FB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Tema para um texto dissertativo-argumentativo...</a:t>
            </a:r>
          </a:p>
        </p:txBody>
      </p:sp>
    </p:spTree>
    <p:extLst>
      <p:ext uri="{BB962C8B-B14F-4D97-AF65-F5344CB8AC3E}">
        <p14:creationId xmlns:p14="http://schemas.microsoft.com/office/powerpoint/2010/main" val="1230349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84E60-BD16-421D-BED4-F4717639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266" y="1916832"/>
            <a:ext cx="6637468" cy="2808312"/>
          </a:xfrm>
        </p:spPr>
        <p:txBody>
          <a:bodyPr>
            <a:normAutofit/>
          </a:bodyPr>
          <a:lstStyle/>
          <a:p>
            <a:r>
              <a:rPr lang="pt-BR" sz="4400" b="1" dirty="0"/>
              <a:t>A RUA PODE SER CASA?</a:t>
            </a:r>
            <a:br>
              <a:rPr lang="pt-BR" sz="4400" b="1" dirty="0"/>
            </a:br>
            <a:r>
              <a:rPr lang="pt-BR" sz="4400" b="1" dirty="0"/>
              <a:t>A RUA PODE SER LAR?</a:t>
            </a:r>
            <a:br>
              <a:rPr lang="pt-BR" sz="4400" b="1" dirty="0"/>
            </a:b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950586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52120" y="3140968"/>
            <a:ext cx="133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214343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196" y="908720"/>
            <a:ext cx="8136904" cy="601136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POESIA INFANTOJUVENIL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79712" y="205639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  <a:r>
              <a:rPr lang="pt-BR" b="1" dirty="0"/>
              <a:t>O que é “Poesia”?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05926" y="2208621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“</a:t>
            </a:r>
            <a:r>
              <a:rPr lang="pt-BR" b="1" dirty="0" err="1"/>
              <a:t>Infantojuvenil</a:t>
            </a:r>
            <a:r>
              <a:rPr lang="pt-BR" b="1" dirty="0"/>
              <a:t>”: </a:t>
            </a:r>
          </a:p>
          <a:p>
            <a:pPr algn="ctr"/>
            <a:r>
              <a:rPr lang="pt-BR" b="1" dirty="0"/>
              <a:t> uma só coisa?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O que é </a:t>
            </a:r>
          </a:p>
          <a:p>
            <a:pPr algn="ctr"/>
            <a:r>
              <a:rPr lang="pt-BR" b="1" dirty="0"/>
              <a:t>“Literatura  Infantil”?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O que é </a:t>
            </a:r>
          </a:p>
          <a:p>
            <a:pPr algn="ctr"/>
            <a:r>
              <a:rPr lang="pt-BR" b="1" dirty="0"/>
              <a:t>“Literatura Juvenil”?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9" y="2852936"/>
            <a:ext cx="2016225" cy="3343534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>
            <a:off x="2483768" y="1533324"/>
            <a:ext cx="324036" cy="417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5148064" y="1546009"/>
            <a:ext cx="324036" cy="417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50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660400"/>
            <a:ext cx="6350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0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8244A-F64C-44D3-BFE0-0938B023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48" y="2564904"/>
            <a:ext cx="8136904" cy="1362075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/>
              <a:t>TEMPO DE LER POEMAS</a:t>
            </a:r>
          </a:p>
        </p:txBody>
      </p:sp>
    </p:spTree>
    <p:extLst>
      <p:ext uri="{BB962C8B-B14F-4D97-AF65-F5344CB8AC3E}">
        <p14:creationId xmlns:p14="http://schemas.microsoft.com/office/powerpoint/2010/main" val="356533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43608" y="1052735"/>
            <a:ext cx="3312368" cy="4954526"/>
          </a:xfrm>
        </p:spPr>
        <p:txBody>
          <a:bodyPr>
            <a:normAutofit fontScale="47500" lnSpcReduction="20000"/>
          </a:bodyPr>
          <a:lstStyle/>
          <a:p>
            <a:pPr marL="68580" indent="0" algn="ctr">
              <a:buNone/>
            </a:pPr>
            <a:r>
              <a:rPr lang="pt-BR" b="1" dirty="0"/>
              <a:t>A CASA</a:t>
            </a:r>
            <a:endParaRPr lang="pt-BR" dirty="0"/>
          </a:p>
          <a:p>
            <a:pPr marL="68580" indent="0">
              <a:buNone/>
            </a:pPr>
            <a:r>
              <a:rPr lang="pt-BR" dirty="0"/>
              <a:t> </a:t>
            </a:r>
          </a:p>
          <a:p>
            <a:pPr marL="68580" indent="0">
              <a:buNone/>
            </a:pPr>
            <a:r>
              <a:rPr lang="pt-BR" b="1" dirty="0"/>
              <a:t>Vê como as aves têm, debaixo d'asa,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O filho implume, no calor do ninho!...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Deves amar, criança, a tua casa!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Ama o calor do maternal carinho!</a:t>
            </a:r>
            <a:endParaRPr lang="pt-BR" dirty="0"/>
          </a:p>
          <a:p>
            <a:pPr marL="68580" indent="0">
              <a:buNone/>
            </a:pPr>
            <a:r>
              <a:rPr lang="pt-BR" dirty="0"/>
              <a:t> </a:t>
            </a:r>
          </a:p>
          <a:p>
            <a:pPr marL="68580" indent="0">
              <a:buNone/>
            </a:pPr>
            <a:r>
              <a:rPr lang="pt-BR" b="1" dirty="0"/>
              <a:t>Dentro da casa em que nasceste és tudo...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Como tudo é feliz, no fim do dia,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Quando voltas das aulas e do estudo!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Volta, quando tu voltas, a alegria!</a:t>
            </a:r>
            <a:endParaRPr lang="pt-BR" dirty="0"/>
          </a:p>
          <a:p>
            <a:pPr marL="68580" indent="0">
              <a:buNone/>
            </a:pPr>
            <a:r>
              <a:rPr lang="pt-BR" dirty="0"/>
              <a:t> </a:t>
            </a:r>
          </a:p>
          <a:p>
            <a:pPr marL="68580" indent="0">
              <a:buNone/>
            </a:pPr>
            <a:r>
              <a:rPr lang="pt-BR" b="1" dirty="0"/>
              <a:t>Aqui deves entrar como num templo,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Com a alma pura, e o coração sem susto: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Aqui recebes da Virtude o exemplo,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Aqui aprendes a ser meigo e justo.</a:t>
            </a:r>
            <a:endParaRPr lang="pt-BR" dirty="0"/>
          </a:p>
          <a:p>
            <a:endParaRPr lang="pt-BR" dirty="0"/>
          </a:p>
          <a:p>
            <a:pPr marL="68580" indent="0">
              <a:buNone/>
            </a:pPr>
            <a:r>
              <a:rPr lang="pt-BR" b="1" dirty="0"/>
              <a:t>Ama esta casa! Pede a Deus que a guarde,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Pede a Deus que a proteja eternamente!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Porque talvez, em lágrimas, mais tarde,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Te vejas, triste, desta casa ausente...</a:t>
            </a:r>
            <a:endParaRPr lang="pt-BR" dirty="0"/>
          </a:p>
          <a:p>
            <a:pPr marL="68580" indent="0">
              <a:buNone/>
            </a:pPr>
            <a:r>
              <a:rPr lang="pt-BR" dirty="0"/>
              <a:t> </a:t>
            </a:r>
          </a:p>
          <a:p>
            <a:pPr marL="68580" indent="0">
              <a:buNone/>
            </a:pPr>
            <a:r>
              <a:rPr lang="pt-BR" b="1" dirty="0"/>
              <a:t>E, já homem, já velho e fatigado,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Te lembras da casa que perdeste,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E hás de chorar, lembrando o teu passado...</a:t>
            </a:r>
            <a:endParaRPr lang="pt-BR" dirty="0"/>
          </a:p>
          <a:p>
            <a:pPr marL="68580" indent="0">
              <a:buNone/>
            </a:pPr>
            <a:r>
              <a:rPr lang="pt-BR" b="1" dirty="0"/>
              <a:t>- Ama, criança, a casa em que nasceste!</a:t>
            </a:r>
            <a:endParaRPr lang="pt-BR" dirty="0"/>
          </a:p>
          <a:p>
            <a:pPr marL="68580" indent="0">
              <a:buNone/>
            </a:pP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79690" y="3573016"/>
            <a:ext cx="3298784" cy="72008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Olavo Bilac</a:t>
            </a:r>
          </a:p>
          <a:p>
            <a:pPr algn="ctr"/>
            <a:r>
              <a:rPr lang="pt-BR" b="1" i="1" dirty="0"/>
              <a:t>Poesias infantis </a:t>
            </a:r>
            <a:r>
              <a:rPr lang="pt-BR" b="1" dirty="0"/>
              <a:t>(1904)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36" y="4293096"/>
            <a:ext cx="1537491" cy="16561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94" y="764705"/>
            <a:ext cx="1800733" cy="27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3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pt-BR" sz="12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pt-BR" sz="1200" b="1" dirty="0">
                <a:solidFill>
                  <a:schemeClr val="tx1"/>
                </a:solidFill>
              </a:rPr>
              <a:t>A CASA</a:t>
            </a:r>
          </a:p>
          <a:p>
            <a:pPr marL="68580" indent="0">
              <a:buNone/>
            </a:pPr>
            <a:endParaRPr lang="pt-BR" sz="1200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pt-BR" sz="1200" b="1" dirty="0">
                <a:solidFill>
                  <a:schemeClr val="tx1"/>
                </a:solidFill>
              </a:rPr>
              <a:t>Era uma casa muito engraçada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Não tinha teto, não tinha nada</a:t>
            </a:r>
          </a:p>
          <a:p>
            <a:pPr marL="68580" indent="0">
              <a:buNone/>
            </a:pPr>
            <a:r>
              <a:rPr lang="pt-BR" sz="1200" b="1" dirty="0">
                <a:solidFill>
                  <a:schemeClr val="tx1"/>
                </a:solidFill>
              </a:rPr>
              <a:t>Ninguém podia entrar nela, não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Porque na casa não tinha chão</a:t>
            </a:r>
          </a:p>
          <a:p>
            <a:pPr marL="68580" indent="0">
              <a:buNone/>
            </a:pPr>
            <a:r>
              <a:rPr lang="pt-BR" sz="1200" b="1" dirty="0">
                <a:solidFill>
                  <a:schemeClr val="tx1"/>
                </a:solidFill>
              </a:rPr>
              <a:t>Ninguém podia dormir na rede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Porque na casa não tinha parede</a:t>
            </a:r>
          </a:p>
          <a:p>
            <a:pPr marL="68580" indent="0">
              <a:buNone/>
            </a:pPr>
            <a:r>
              <a:rPr lang="pt-BR" sz="1200" b="1" dirty="0">
                <a:solidFill>
                  <a:schemeClr val="tx1"/>
                </a:solidFill>
              </a:rPr>
              <a:t>Ninguém podia fazer pipi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Porque penico não tinha ali</a:t>
            </a:r>
          </a:p>
          <a:p>
            <a:pPr marL="68580" indent="0">
              <a:buNone/>
            </a:pPr>
            <a:r>
              <a:rPr lang="pt-BR" sz="1200" b="1" dirty="0">
                <a:solidFill>
                  <a:schemeClr val="tx1"/>
                </a:solidFill>
              </a:rPr>
              <a:t>Mas era feita com muito esmero</a:t>
            </a:r>
            <a:br>
              <a:rPr lang="pt-BR" sz="1200" b="1" dirty="0">
                <a:solidFill>
                  <a:schemeClr val="tx1"/>
                </a:solidFill>
              </a:rPr>
            </a:br>
            <a:r>
              <a:rPr lang="pt-BR" sz="1200" b="1" dirty="0">
                <a:solidFill>
                  <a:schemeClr val="tx1"/>
                </a:solidFill>
              </a:rPr>
              <a:t>Na rua dos bobos, número zero</a:t>
            </a:r>
          </a:p>
          <a:p>
            <a:pPr marL="68580" indent="0">
              <a:buNone/>
            </a:pP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60032" y="4889498"/>
            <a:ext cx="3298784" cy="720080"/>
          </a:xfrm>
        </p:spPr>
        <p:txBody>
          <a:bodyPr/>
          <a:lstStyle/>
          <a:p>
            <a:pPr algn="ctr"/>
            <a:r>
              <a:rPr lang="pt-BR" b="1" dirty="0"/>
              <a:t>Vinicius de Moraes</a:t>
            </a:r>
          </a:p>
          <a:p>
            <a:pPr algn="ctr"/>
            <a:r>
              <a:rPr lang="pt-BR" b="1" i="1" dirty="0"/>
              <a:t>A arca de Noé </a:t>
            </a:r>
            <a:r>
              <a:rPr lang="pt-BR" b="1" dirty="0"/>
              <a:t>(1970)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2446472" cy="3240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17032"/>
            <a:ext cx="2356656" cy="235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5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pt-BR" sz="1400" b="1" dirty="0"/>
              <a:t>PARA CASA</a:t>
            </a:r>
            <a:r>
              <a:rPr lang="pt-BR" sz="1400" dirty="0"/>
              <a:t> </a:t>
            </a:r>
            <a:br>
              <a:rPr lang="pt-BR" sz="1400" dirty="0"/>
            </a:br>
            <a:r>
              <a:rPr lang="pt-BR" sz="1400" dirty="0"/>
              <a:t>  </a:t>
            </a:r>
            <a:br>
              <a:rPr lang="pt-BR" sz="1400" dirty="0"/>
            </a:br>
            <a:r>
              <a:rPr lang="pt-BR" sz="1400" b="1" dirty="0"/>
              <a:t>Se a professora mandasse </a:t>
            </a:r>
            <a:br>
              <a:rPr lang="pt-BR" sz="1400" b="1" dirty="0"/>
            </a:br>
            <a:r>
              <a:rPr lang="pt-BR" sz="1400" b="1" dirty="0"/>
              <a:t>eu chegar em casa, </a:t>
            </a:r>
            <a:br>
              <a:rPr lang="pt-BR" sz="1400" b="1" dirty="0"/>
            </a:br>
            <a:r>
              <a:rPr lang="pt-BR" sz="1400" b="1" dirty="0"/>
              <a:t>depois da aula, </a:t>
            </a:r>
            <a:br>
              <a:rPr lang="pt-BR" sz="1400" b="1" dirty="0"/>
            </a:br>
            <a:r>
              <a:rPr lang="pt-BR" sz="1400" b="1" dirty="0"/>
              <a:t>cantar uma canção, </a:t>
            </a:r>
            <a:br>
              <a:rPr lang="pt-BR" sz="1400" b="1" dirty="0"/>
            </a:br>
            <a:r>
              <a:rPr lang="pt-BR" sz="1400" b="1" dirty="0"/>
              <a:t>dançar na varanda, </a:t>
            </a:r>
            <a:br>
              <a:rPr lang="pt-BR" sz="1400" b="1" dirty="0"/>
            </a:br>
            <a:r>
              <a:rPr lang="pt-BR" sz="1400" b="1" dirty="0"/>
              <a:t>contar os ninhos </a:t>
            </a:r>
            <a:br>
              <a:rPr lang="pt-BR" sz="1400" b="1" dirty="0"/>
            </a:br>
            <a:r>
              <a:rPr lang="pt-BR" sz="1400" b="1" dirty="0"/>
              <a:t>dos passarinhos </a:t>
            </a:r>
            <a:br>
              <a:rPr lang="pt-BR" sz="1400" b="1" dirty="0"/>
            </a:br>
            <a:r>
              <a:rPr lang="pt-BR" sz="1400" b="1" dirty="0"/>
              <a:t>que vivem no meu jardim </a:t>
            </a:r>
            <a:br>
              <a:rPr lang="pt-BR" sz="1400" b="1" dirty="0"/>
            </a:br>
            <a:r>
              <a:rPr lang="pt-BR" sz="1400" b="1" dirty="0"/>
              <a:t>e olhar o pôr-do-sol </a:t>
            </a:r>
            <a:br>
              <a:rPr lang="pt-BR" sz="1400" b="1" dirty="0"/>
            </a:br>
            <a:r>
              <a:rPr lang="pt-BR" sz="1400" b="1" dirty="0"/>
              <a:t>silencioso, em silêncio, </a:t>
            </a:r>
            <a:br>
              <a:rPr lang="pt-BR" sz="1400" b="1" dirty="0"/>
            </a:br>
            <a:r>
              <a:rPr lang="pt-BR" sz="1400" b="1" dirty="0"/>
              <a:t>reparar na natureza, enfim, </a:t>
            </a:r>
            <a:br>
              <a:rPr lang="pt-BR" sz="1400" b="1" dirty="0"/>
            </a:br>
            <a:r>
              <a:rPr lang="pt-BR" sz="1400" b="1" dirty="0"/>
              <a:t>eu aprendia muito mais </a:t>
            </a:r>
            <a:br>
              <a:rPr lang="pt-BR" sz="1400" b="1" dirty="0"/>
            </a:br>
            <a:r>
              <a:rPr lang="pt-BR" sz="1400" b="1" dirty="0"/>
              <a:t>e só tirava nota 10. 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                                                       </a:t>
            </a:r>
            <a:r>
              <a:rPr lang="pt-BR" b="1" dirty="0" err="1"/>
              <a:t>Stephania</a:t>
            </a:r>
            <a:r>
              <a:rPr lang="pt-BR" b="1" dirty="0"/>
              <a:t> Guimarães (12 anos)</a:t>
            </a:r>
          </a:p>
          <a:p>
            <a:r>
              <a:rPr lang="pt-BR" b="1" dirty="0"/>
              <a:t>http://www.blocosonline.com.br/literatura/poesia/pinf/pinf0036.htm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03" y="1772816"/>
            <a:ext cx="326436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32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584</TotalTime>
  <Words>434</Words>
  <Application>Microsoft Office PowerPoint</Application>
  <PresentationFormat>Apresentação na tela (4:3)</PresentationFormat>
  <Paragraphs>309</Paragraphs>
  <Slides>36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Calibri</vt:lpstr>
      <vt:lpstr>Century Gothic</vt:lpstr>
      <vt:lpstr>Wingdings 2</vt:lpstr>
      <vt:lpstr>Austin</vt:lpstr>
      <vt:lpstr>A casa é sua!</vt:lpstr>
      <vt:lpstr>Ser ou não ser?</vt:lpstr>
      <vt:lpstr>Poema para crianças ou qualquer poema?</vt:lpstr>
      <vt:lpstr>POESIA INFANTOJUVENIL</vt:lpstr>
      <vt:lpstr>Apresentação do PowerPoint</vt:lpstr>
      <vt:lpstr>TEMPO DE LER POEMAS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VOCABULÁRIO</vt:lpstr>
      <vt:lpstr>“A casa” – Olavo Bilac</vt:lpstr>
      <vt:lpstr>“A casa” – Olavo Bilac</vt:lpstr>
      <vt:lpstr>Apresentação do PowerPoint</vt:lpstr>
      <vt:lpstr>VOCABULÁRIO</vt:lpstr>
      <vt:lpstr>“A casa” – Vinicius de Moraes</vt:lpstr>
      <vt:lpstr>“A casa” – Vinicius de Moraes</vt:lpstr>
      <vt:lpstr>Apresentação do PowerPoint</vt:lpstr>
      <vt:lpstr>VOCABULÁRIO</vt:lpstr>
      <vt:lpstr>“Para casa” – Stephania Guimarães</vt:lpstr>
      <vt:lpstr>“Para casa” – Stephania Guimarães</vt:lpstr>
      <vt:lpstr>Apresentação do PowerPoint</vt:lpstr>
      <vt:lpstr>Apresentação do PowerPoint</vt:lpstr>
      <vt:lpstr>VOCABULÁRIO</vt:lpstr>
      <vt:lpstr>“A casa é sua”  Arnaldo Antunes e Gonçalvez Filho</vt:lpstr>
      <vt:lpstr>“A casa é sua”  Arnaldo Antunes e</vt:lpstr>
      <vt:lpstr>Apresentação do PowerPoint</vt:lpstr>
      <vt:lpstr>CAMPO SEMÂNTICO DE “CASA”</vt:lpstr>
      <vt:lpstr>Apresentação do PowerPoint</vt:lpstr>
      <vt:lpstr>Apresentação do PowerPoint</vt:lpstr>
      <vt:lpstr>Apresentação do PowerPoint</vt:lpstr>
      <vt:lpstr>Tema para um texto dissertativo-argumentativo...</vt:lpstr>
      <vt:lpstr>A RUA PODE SER CASA? A RUA PODE SER LAR?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Amauri</dc:creator>
  <cp:lastModifiedBy>Christina Bielinski Ramalho</cp:lastModifiedBy>
  <cp:revision>81</cp:revision>
  <dcterms:created xsi:type="dcterms:W3CDTF">2011-12-18T16:49:01Z</dcterms:created>
  <dcterms:modified xsi:type="dcterms:W3CDTF">2019-10-21T16:00:57Z</dcterms:modified>
</cp:coreProperties>
</file>