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7" r:id="rId1"/>
  </p:sldMasterIdLst>
  <p:sldIdLst>
    <p:sldId id="368" r:id="rId2"/>
    <p:sldId id="290"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1" r:id="rId17"/>
    <p:sldId id="332" r:id="rId18"/>
    <p:sldId id="330" r:id="rId19"/>
    <p:sldId id="333" r:id="rId20"/>
    <p:sldId id="334" r:id="rId21"/>
    <p:sldId id="335" r:id="rId22"/>
    <p:sldId id="336" r:id="rId23"/>
    <p:sldId id="337" r:id="rId24"/>
    <p:sldId id="342" r:id="rId25"/>
    <p:sldId id="338" r:id="rId26"/>
    <p:sldId id="357" r:id="rId27"/>
    <p:sldId id="339" r:id="rId28"/>
    <p:sldId id="343" r:id="rId29"/>
    <p:sldId id="344" r:id="rId30"/>
    <p:sldId id="356" r:id="rId31"/>
    <p:sldId id="345" r:id="rId32"/>
    <p:sldId id="346" r:id="rId33"/>
    <p:sldId id="347" r:id="rId34"/>
    <p:sldId id="358" r:id="rId35"/>
    <p:sldId id="354" r:id="rId36"/>
    <p:sldId id="355" r:id="rId37"/>
    <p:sldId id="362" r:id="rId38"/>
    <p:sldId id="363" r:id="rId39"/>
    <p:sldId id="364" r:id="rId40"/>
    <p:sldId id="365" r:id="rId41"/>
    <p:sldId id="366" r:id="rId42"/>
    <p:sldId id="340" r:id="rId43"/>
    <p:sldId id="348" r:id="rId44"/>
    <p:sldId id="349" r:id="rId45"/>
    <p:sldId id="350" r:id="rId46"/>
    <p:sldId id="263" r:id="rId47"/>
    <p:sldId id="258" r:id="rId48"/>
    <p:sldId id="312" r:id="rId49"/>
    <p:sldId id="265" r:id="rId50"/>
    <p:sldId id="351" r:id="rId51"/>
    <p:sldId id="352" r:id="rId52"/>
    <p:sldId id="279" r:id="rId53"/>
    <p:sldId id="281" r:id="rId54"/>
    <p:sldId id="268" r:id="rId55"/>
    <p:sldId id="276" r:id="rId56"/>
    <p:sldId id="277" r:id="rId57"/>
    <p:sldId id="269" r:id="rId58"/>
    <p:sldId id="367" r:id="rId59"/>
    <p:sldId id="353" r:id="rId60"/>
    <p:sldId id="271" r:id="rId61"/>
    <p:sldId id="270" r:id="rId62"/>
    <p:sldId id="274" r:id="rId63"/>
    <p:sldId id="259" r:id="rId64"/>
    <p:sldId id="359"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84" autoAdjust="0"/>
    <p:restoredTop sz="94660"/>
  </p:normalViewPr>
  <p:slideViewPr>
    <p:cSldViewPr snapToGrid="0">
      <p:cViewPr varScale="1">
        <p:scale>
          <a:sx n="58" d="100"/>
          <a:sy n="58"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pt-BR"/>
              <a:t>Clique para editar o título Mestre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5549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2811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smtClean="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74780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smtClean="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764922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smtClean="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1573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pt-BR"/>
              <a:t>Clique para editar os estilos de texto Mestres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smtClean="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74489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pt-BR"/>
              <a:t>Clique para editar o título Mestre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pt-BR"/>
              <a:t>Clique para editar os estilos de texto Mestres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smtClean="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92458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471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39315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pt-BR"/>
              <a:t>Clique para editar o título Mestre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dirty="0"/>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72085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48A87A34-81AB-432B-8DAE-1953F412C126}" type="datetimeFigureOut">
              <a:rPr lang="en-US" dirty="0"/>
              <a:t>11/16/2019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3631023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nchor="ct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18055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1_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778414DF-70FA-4271-971F-9CB39859AA40}" type="datetimeFigureOut">
              <a:rPr lang="pt-BR" smtClean="0"/>
              <a:t>16/11/2019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652119-700A-463A-BBCF-9F059311BE27}" type="slidenum">
              <a:rPr lang="pt-BR" smtClean="0"/>
              <a:t>‹nº›</a:t>
            </a:fld>
            <a:endParaRPr lang="pt-BR"/>
          </a:p>
        </p:txBody>
      </p:sp>
    </p:spTree>
    <p:extLst>
      <p:ext uri="{BB962C8B-B14F-4D97-AF65-F5344CB8AC3E}">
        <p14:creationId xmlns:p14="http://schemas.microsoft.com/office/powerpoint/2010/main" val="150567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31391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9119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7798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69452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4967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pt-BR"/>
              <a:t>Clique para editar o título Mestre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1050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pt-BR"/>
              <a:t>Clique para editar o título Mestre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smtClean="0"/>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57765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11/16/2019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8713420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lounge.obviousmag.org/cafe_nao_te_deixa_mais_cult/2014/04/por-de-tras-das-fotografias-de-sebastiao-salgado.html#ixzz60dFZak1q"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lounge.obviousmag.org/cafe_nao_te_deixa_mais_cult/2014/04/por-de-tras-das-fotografias-de-sebastiao-salgado.html#ixzz60dFZak1q"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5A13A5E-5693-4757-9BAD-24DE46C41A25}"/>
              </a:ext>
            </a:extLst>
          </p:cNvPr>
          <p:cNvPicPr>
            <a:picLocks noChangeAspect="1"/>
          </p:cNvPicPr>
          <p:nvPr/>
        </p:nvPicPr>
        <p:blipFill>
          <a:blip r:embed="rId2"/>
          <a:stretch>
            <a:fillRect/>
          </a:stretch>
        </p:blipFill>
        <p:spPr>
          <a:xfrm>
            <a:off x="4866051" y="5142695"/>
            <a:ext cx="1685402" cy="1123601"/>
          </a:xfrm>
          <a:prstGeom prst="rect">
            <a:avLst/>
          </a:prstGeom>
        </p:spPr>
      </p:pic>
      <p:pic>
        <p:nvPicPr>
          <p:cNvPr id="4" name="Imagem 3" descr="Uma imagem contendo água, azul&#10;&#10;Descrição gerada automaticamente">
            <a:extLst>
              <a:ext uri="{FF2B5EF4-FFF2-40B4-BE49-F238E27FC236}">
                <a16:creationId xmlns:a16="http://schemas.microsoft.com/office/drawing/2014/main" id="{7D196624-2A41-4F4E-8B30-9BE0F8248EC5}"/>
              </a:ext>
            </a:extLst>
          </p:cNvPr>
          <p:cNvPicPr>
            <a:picLocks noChangeAspect="1"/>
          </p:cNvPicPr>
          <p:nvPr/>
        </p:nvPicPr>
        <p:blipFill>
          <a:blip r:embed="rId3"/>
          <a:stretch>
            <a:fillRect/>
          </a:stretch>
        </p:blipFill>
        <p:spPr>
          <a:xfrm>
            <a:off x="6966023" y="561318"/>
            <a:ext cx="4463977" cy="5735363"/>
          </a:xfrm>
          <a:prstGeom prst="rect">
            <a:avLst/>
          </a:prstGeom>
        </p:spPr>
      </p:pic>
      <p:sp>
        <p:nvSpPr>
          <p:cNvPr id="5" name="Título 1">
            <a:extLst>
              <a:ext uri="{FF2B5EF4-FFF2-40B4-BE49-F238E27FC236}">
                <a16:creationId xmlns:a16="http://schemas.microsoft.com/office/drawing/2014/main" id="{36F854ED-5025-48C0-9EA1-374C7BA60793}"/>
              </a:ext>
            </a:extLst>
          </p:cNvPr>
          <p:cNvSpPr txBox="1">
            <a:spLocks/>
          </p:cNvSpPr>
          <p:nvPr/>
        </p:nvSpPr>
        <p:spPr>
          <a:xfrm>
            <a:off x="1032933" y="3429000"/>
            <a:ext cx="5548421" cy="1713695"/>
          </a:xfrm>
          <a:prstGeom prst="rect">
            <a:avLst/>
          </a:prstGeom>
          <a:effectLst/>
        </p:spPr>
        <p:txBody>
          <a:bodyPr vert="horz" lIns="91440" tIns="45720" rIns="91440" bIns="45720" rtlCol="0" anchor="b">
            <a:normAutofit fontScale="60000" lnSpcReduction="2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pt-BR" sz="2800" dirty="0"/>
          </a:p>
          <a:p>
            <a:r>
              <a:rPr lang="pt-BR" sz="4300" dirty="0"/>
              <a:t>SERGIPE É POESIA!</a:t>
            </a:r>
          </a:p>
          <a:p>
            <a:r>
              <a:rPr lang="pt-BR" sz="4300" dirty="0"/>
              <a:t>Coordenação:</a:t>
            </a:r>
          </a:p>
          <a:p>
            <a:r>
              <a:rPr lang="pt-BR" sz="4300" dirty="0"/>
              <a:t>Christina Bielinski Ramalho</a:t>
            </a:r>
          </a:p>
          <a:p>
            <a:r>
              <a:rPr lang="pt-BR" sz="4300" dirty="0"/>
              <a:t>Carlos Alexandre Nascimento Aragão</a:t>
            </a:r>
          </a:p>
          <a:p>
            <a:endParaRPr lang="pt-BR" sz="2800" dirty="0"/>
          </a:p>
        </p:txBody>
      </p:sp>
    </p:spTree>
    <p:extLst>
      <p:ext uri="{BB962C8B-B14F-4D97-AF65-F5344CB8AC3E}">
        <p14:creationId xmlns:p14="http://schemas.microsoft.com/office/powerpoint/2010/main" val="938299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preta e branca de pessoas ao redor&#10;&#10;Descrição gerada automaticamente">
            <a:extLst>
              <a:ext uri="{FF2B5EF4-FFF2-40B4-BE49-F238E27FC236}">
                <a16:creationId xmlns:a16="http://schemas.microsoft.com/office/drawing/2014/main" id="{F75A1CF4-29C3-48C8-A846-799DD9C09BE8}"/>
              </a:ext>
            </a:extLst>
          </p:cNvPr>
          <p:cNvPicPr>
            <a:picLocks noChangeAspect="1"/>
          </p:cNvPicPr>
          <p:nvPr/>
        </p:nvPicPr>
        <p:blipFill>
          <a:blip r:embed="rId2"/>
          <a:stretch>
            <a:fillRect/>
          </a:stretch>
        </p:blipFill>
        <p:spPr>
          <a:xfrm>
            <a:off x="2142640" y="567158"/>
            <a:ext cx="8142109" cy="5455213"/>
          </a:xfrm>
          <a:prstGeom prst="rect">
            <a:avLst/>
          </a:prstGeom>
        </p:spPr>
      </p:pic>
    </p:spTree>
    <p:extLst>
      <p:ext uri="{BB962C8B-B14F-4D97-AF65-F5344CB8AC3E}">
        <p14:creationId xmlns:p14="http://schemas.microsoft.com/office/powerpoint/2010/main" val="212061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em preto e branco de homem segurando bebê no colo&#10;&#10;Descrição gerada automaticamente">
            <a:extLst>
              <a:ext uri="{FF2B5EF4-FFF2-40B4-BE49-F238E27FC236}">
                <a16:creationId xmlns:a16="http://schemas.microsoft.com/office/drawing/2014/main" id="{830FE1A3-3735-48F2-AD04-94337EA21417}"/>
              </a:ext>
            </a:extLst>
          </p:cNvPr>
          <p:cNvPicPr>
            <a:picLocks noChangeAspect="1"/>
          </p:cNvPicPr>
          <p:nvPr/>
        </p:nvPicPr>
        <p:blipFill>
          <a:blip r:embed="rId2"/>
          <a:stretch>
            <a:fillRect/>
          </a:stretch>
        </p:blipFill>
        <p:spPr>
          <a:xfrm>
            <a:off x="2762250" y="1214437"/>
            <a:ext cx="6667500" cy="4429125"/>
          </a:xfrm>
          <a:prstGeom prst="rect">
            <a:avLst/>
          </a:prstGeom>
        </p:spPr>
      </p:pic>
    </p:spTree>
    <p:extLst>
      <p:ext uri="{BB962C8B-B14F-4D97-AF65-F5344CB8AC3E}">
        <p14:creationId xmlns:p14="http://schemas.microsoft.com/office/powerpoint/2010/main" val="3933770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preto e branco de mulher sentada no banco&#10;&#10;Descrição gerada automaticamente">
            <a:extLst>
              <a:ext uri="{FF2B5EF4-FFF2-40B4-BE49-F238E27FC236}">
                <a16:creationId xmlns:a16="http://schemas.microsoft.com/office/drawing/2014/main" id="{06CA767B-7A43-4325-BE0E-7FFA2C4A4303}"/>
              </a:ext>
            </a:extLst>
          </p:cNvPr>
          <p:cNvPicPr>
            <a:picLocks noChangeAspect="1"/>
          </p:cNvPicPr>
          <p:nvPr/>
        </p:nvPicPr>
        <p:blipFill>
          <a:blip r:embed="rId2"/>
          <a:stretch>
            <a:fillRect/>
          </a:stretch>
        </p:blipFill>
        <p:spPr>
          <a:xfrm>
            <a:off x="3778975" y="0"/>
            <a:ext cx="4634049" cy="6858000"/>
          </a:xfrm>
          <a:prstGeom prst="rect">
            <a:avLst/>
          </a:prstGeom>
        </p:spPr>
      </p:pic>
    </p:spTree>
    <p:extLst>
      <p:ext uri="{BB962C8B-B14F-4D97-AF65-F5344CB8AC3E}">
        <p14:creationId xmlns:p14="http://schemas.microsoft.com/office/powerpoint/2010/main" val="3010330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Imagem em preto e branco de pessoas a andarem na água&#10;&#10;Descrição gerada automaticamente">
            <a:extLst>
              <a:ext uri="{FF2B5EF4-FFF2-40B4-BE49-F238E27FC236}">
                <a16:creationId xmlns:a16="http://schemas.microsoft.com/office/drawing/2014/main" id="{583653C7-B260-4043-820E-48398FD2CE54}"/>
              </a:ext>
            </a:extLst>
          </p:cNvPr>
          <p:cNvPicPr>
            <a:picLocks noChangeAspect="1"/>
          </p:cNvPicPr>
          <p:nvPr/>
        </p:nvPicPr>
        <p:blipFill>
          <a:blip r:embed="rId2"/>
          <a:stretch>
            <a:fillRect/>
          </a:stretch>
        </p:blipFill>
        <p:spPr>
          <a:xfrm>
            <a:off x="2108792" y="766707"/>
            <a:ext cx="7099447" cy="5324585"/>
          </a:xfrm>
          <a:prstGeom prst="rect">
            <a:avLst/>
          </a:prstGeom>
        </p:spPr>
      </p:pic>
    </p:spTree>
    <p:extLst>
      <p:ext uri="{BB962C8B-B14F-4D97-AF65-F5344CB8AC3E}">
        <p14:creationId xmlns:p14="http://schemas.microsoft.com/office/powerpoint/2010/main" val="2469834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em preto e branco de elefante andando ao meio de um campo&#10;&#10;Descrição gerada automaticamente">
            <a:extLst>
              <a:ext uri="{FF2B5EF4-FFF2-40B4-BE49-F238E27FC236}">
                <a16:creationId xmlns:a16="http://schemas.microsoft.com/office/drawing/2014/main" id="{C72B565A-593E-4B76-8F0D-76FBC07CBFE6}"/>
              </a:ext>
            </a:extLst>
          </p:cNvPr>
          <p:cNvPicPr>
            <a:picLocks noChangeAspect="1"/>
          </p:cNvPicPr>
          <p:nvPr/>
        </p:nvPicPr>
        <p:blipFill>
          <a:blip r:embed="rId2"/>
          <a:stretch>
            <a:fillRect/>
          </a:stretch>
        </p:blipFill>
        <p:spPr>
          <a:xfrm>
            <a:off x="2030817" y="794636"/>
            <a:ext cx="8826205" cy="4909577"/>
          </a:xfrm>
          <a:prstGeom prst="rect">
            <a:avLst/>
          </a:prstGeom>
        </p:spPr>
      </p:pic>
    </p:spTree>
    <p:extLst>
      <p:ext uri="{BB962C8B-B14F-4D97-AF65-F5344CB8AC3E}">
        <p14:creationId xmlns:p14="http://schemas.microsoft.com/office/powerpoint/2010/main" val="184579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ao ar livre, água, preto, foto&#10;&#10;Descrição gerada automaticamente">
            <a:extLst>
              <a:ext uri="{FF2B5EF4-FFF2-40B4-BE49-F238E27FC236}">
                <a16:creationId xmlns:a16="http://schemas.microsoft.com/office/drawing/2014/main" id="{E9508954-060F-4317-9C33-92AED0F6DB9E}"/>
              </a:ext>
            </a:extLst>
          </p:cNvPr>
          <p:cNvPicPr>
            <a:picLocks noChangeAspect="1"/>
          </p:cNvPicPr>
          <p:nvPr/>
        </p:nvPicPr>
        <p:blipFill>
          <a:blip r:embed="rId2"/>
          <a:stretch>
            <a:fillRect/>
          </a:stretch>
        </p:blipFill>
        <p:spPr>
          <a:xfrm>
            <a:off x="2711303" y="833160"/>
            <a:ext cx="6922238" cy="5191679"/>
          </a:xfrm>
          <a:prstGeom prst="rect">
            <a:avLst/>
          </a:prstGeom>
        </p:spPr>
      </p:pic>
    </p:spTree>
    <p:extLst>
      <p:ext uri="{BB962C8B-B14F-4D97-AF65-F5344CB8AC3E}">
        <p14:creationId xmlns:p14="http://schemas.microsoft.com/office/powerpoint/2010/main" val="59313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EE933-DB59-4855-8EA1-B83F8E397B46}"/>
              </a:ext>
            </a:extLst>
          </p:cNvPr>
          <p:cNvSpPr txBox="1">
            <a:spLocks/>
          </p:cNvSpPr>
          <p:nvPr/>
        </p:nvSpPr>
        <p:spPr>
          <a:xfrm>
            <a:off x="2275369" y="787252"/>
            <a:ext cx="7421526" cy="4933065"/>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pt-BR" sz="4400" dirty="0"/>
              <a:t>Dizemos que algo tem “poesia”, quando vemos beleza nesse algo, quando o contato por meio de nossos sentidos (visão, audição, tato, paladar e olfato) nos faz sentir uma experiência estética de beleza. </a:t>
            </a:r>
          </a:p>
        </p:txBody>
      </p:sp>
    </p:spTree>
    <p:extLst>
      <p:ext uri="{BB962C8B-B14F-4D97-AF65-F5344CB8AC3E}">
        <p14:creationId xmlns:p14="http://schemas.microsoft.com/office/powerpoint/2010/main" val="5909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EE933-DB59-4855-8EA1-B83F8E397B46}"/>
              </a:ext>
            </a:extLst>
          </p:cNvPr>
          <p:cNvSpPr txBox="1">
            <a:spLocks/>
          </p:cNvSpPr>
          <p:nvPr/>
        </p:nvSpPr>
        <p:spPr>
          <a:xfrm>
            <a:off x="1805763" y="861679"/>
            <a:ext cx="8580473" cy="5443427"/>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pt-BR" sz="4400" dirty="0"/>
              <a:t>Mesmo as coisas aparentemente “feias”, porque transmitem, por exemplo, dor, ou porque a sociedade nos disse que são “feias”, sem que ne pensássemos a respeito disso, podem nos dar essa sensação “estética” de beleza. </a:t>
            </a:r>
          </a:p>
        </p:txBody>
      </p:sp>
    </p:spTree>
    <p:extLst>
      <p:ext uri="{BB962C8B-B14F-4D97-AF65-F5344CB8AC3E}">
        <p14:creationId xmlns:p14="http://schemas.microsoft.com/office/powerpoint/2010/main" val="290323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DC4A6B-C29B-4E19-8437-A1D3BBE0A04C}"/>
              </a:ext>
            </a:extLst>
          </p:cNvPr>
          <p:cNvSpPr>
            <a:spLocks noGrp="1"/>
          </p:cNvSpPr>
          <p:nvPr>
            <p:ph type="title"/>
          </p:nvPr>
        </p:nvSpPr>
        <p:spPr>
          <a:xfrm>
            <a:off x="1552624" y="2331492"/>
            <a:ext cx="9871589" cy="3444948"/>
          </a:xfrm>
        </p:spPr>
        <p:txBody>
          <a:bodyPr>
            <a:noAutofit/>
          </a:bodyPr>
          <a:lstStyle/>
          <a:p>
            <a:pPr algn="l"/>
            <a:r>
              <a:rPr lang="pt-BR" sz="6000" dirty="0"/>
              <a:t>Concordam que as fotos de Salgado contêm “poesia”?</a:t>
            </a:r>
          </a:p>
        </p:txBody>
      </p:sp>
    </p:spTree>
    <p:extLst>
      <p:ext uri="{BB962C8B-B14F-4D97-AF65-F5344CB8AC3E}">
        <p14:creationId xmlns:p14="http://schemas.microsoft.com/office/powerpoint/2010/main" val="2392095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DC4A6B-C29B-4E19-8437-A1D3BBE0A04C}"/>
              </a:ext>
            </a:extLst>
          </p:cNvPr>
          <p:cNvSpPr>
            <a:spLocks noGrp="1"/>
          </p:cNvSpPr>
          <p:nvPr>
            <p:ph type="title"/>
          </p:nvPr>
        </p:nvSpPr>
        <p:spPr>
          <a:xfrm>
            <a:off x="2158410" y="404037"/>
            <a:ext cx="7697971" cy="6049925"/>
          </a:xfrm>
        </p:spPr>
        <p:txBody>
          <a:bodyPr>
            <a:noAutofit/>
          </a:bodyPr>
          <a:lstStyle/>
          <a:p>
            <a:pPr algn="l"/>
            <a:r>
              <a:rPr lang="pt-BR" sz="5400" dirty="0"/>
              <a:t>E mais... </a:t>
            </a:r>
            <a:br>
              <a:rPr lang="pt-BR" sz="5400" dirty="0"/>
            </a:br>
            <a:br>
              <a:rPr lang="pt-BR" sz="5400" dirty="0"/>
            </a:br>
            <a:r>
              <a:rPr lang="pt-BR" sz="5400" dirty="0"/>
              <a:t>Concordam que é importante repensarmos o que significa a palavra “beleza” para nós?</a:t>
            </a:r>
          </a:p>
        </p:txBody>
      </p:sp>
    </p:spTree>
    <p:extLst>
      <p:ext uri="{BB962C8B-B14F-4D97-AF65-F5344CB8AC3E}">
        <p14:creationId xmlns:p14="http://schemas.microsoft.com/office/powerpoint/2010/main" val="1861885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01DC007-3B81-4310-825D-FCDAAA40FC2B}"/>
              </a:ext>
            </a:extLst>
          </p:cNvPr>
          <p:cNvSpPr>
            <a:spLocks noGrp="1"/>
          </p:cNvSpPr>
          <p:nvPr>
            <p:ph type="ctrTitle"/>
          </p:nvPr>
        </p:nvSpPr>
        <p:spPr>
          <a:xfrm>
            <a:off x="1844526" y="754912"/>
            <a:ext cx="9436618" cy="2487346"/>
          </a:xfrm>
        </p:spPr>
        <p:txBody>
          <a:bodyPr>
            <a:normAutofit fontScale="90000"/>
          </a:bodyPr>
          <a:lstStyle/>
          <a:p>
            <a:pPr algn="ctr"/>
            <a:r>
              <a:rPr lang="pt-BR" dirty="0"/>
              <a:t>FOTOPOESIA</a:t>
            </a:r>
            <a:br>
              <a:rPr lang="pt-BR" dirty="0"/>
            </a:br>
            <a:r>
              <a:rPr lang="pt-BR" dirty="0"/>
              <a:t>A arte de compor </a:t>
            </a:r>
            <a:r>
              <a:rPr lang="pt-BR" dirty="0" err="1"/>
              <a:t>fotopoemas</a:t>
            </a:r>
            <a:endParaRPr lang="pt-BR" dirty="0"/>
          </a:p>
        </p:txBody>
      </p:sp>
    </p:spTree>
    <p:extLst>
      <p:ext uri="{BB962C8B-B14F-4D97-AF65-F5344CB8AC3E}">
        <p14:creationId xmlns:p14="http://schemas.microsoft.com/office/powerpoint/2010/main" val="3916363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8F0BFA-B222-4895-A1F4-F02CE485C676}"/>
              </a:ext>
            </a:extLst>
          </p:cNvPr>
          <p:cNvSpPr>
            <a:spLocks noGrp="1"/>
          </p:cNvSpPr>
          <p:nvPr>
            <p:ph type="title"/>
          </p:nvPr>
        </p:nvSpPr>
        <p:spPr>
          <a:xfrm>
            <a:off x="1243209" y="3145465"/>
            <a:ext cx="10293116" cy="2110382"/>
          </a:xfrm>
        </p:spPr>
        <p:txBody>
          <a:bodyPr>
            <a:normAutofit/>
          </a:bodyPr>
          <a:lstStyle/>
          <a:p>
            <a:pPr algn="l"/>
            <a:r>
              <a:rPr lang="pt-BR" sz="5400" dirty="0"/>
              <a:t>Voltemos à arte da “</a:t>
            </a:r>
            <a:r>
              <a:rPr lang="pt-BR" sz="5400" dirty="0" err="1"/>
              <a:t>fotopoesia</a:t>
            </a:r>
            <a:r>
              <a:rPr lang="pt-BR" sz="5400" dirty="0"/>
              <a:t>”...</a:t>
            </a:r>
          </a:p>
        </p:txBody>
      </p:sp>
    </p:spTree>
    <p:extLst>
      <p:ext uri="{BB962C8B-B14F-4D97-AF65-F5344CB8AC3E}">
        <p14:creationId xmlns:p14="http://schemas.microsoft.com/office/powerpoint/2010/main" val="126409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246268-208E-4695-B744-AAF9945F752E}"/>
              </a:ext>
            </a:extLst>
          </p:cNvPr>
          <p:cNvSpPr>
            <a:spLocks noGrp="1"/>
          </p:cNvSpPr>
          <p:nvPr>
            <p:ph type="title"/>
          </p:nvPr>
        </p:nvSpPr>
        <p:spPr>
          <a:xfrm>
            <a:off x="1973408" y="707065"/>
            <a:ext cx="8722945" cy="5236535"/>
          </a:xfrm>
        </p:spPr>
        <p:txBody>
          <a:bodyPr>
            <a:normAutofit/>
          </a:bodyPr>
          <a:lstStyle/>
          <a:p>
            <a:pPr algn="just"/>
            <a:r>
              <a:rPr lang="pt-BR" dirty="0"/>
              <a:t>Essa arte, como vimos, acontece quando conseguimos unir duas experiências estéticas de beleza, ou duas artes: a fotografia e a poesia, integrando a uma bela foto um belo poema.</a:t>
            </a:r>
          </a:p>
        </p:txBody>
      </p:sp>
    </p:spTree>
    <p:extLst>
      <p:ext uri="{BB962C8B-B14F-4D97-AF65-F5344CB8AC3E}">
        <p14:creationId xmlns:p14="http://schemas.microsoft.com/office/powerpoint/2010/main" val="157091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FBFA75-FD68-4EA3-813E-AFC9BBB9B85E}"/>
              </a:ext>
            </a:extLst>
          </p:cNvPr>
          <p:cNvSpPr>
            <a:spLocks noGrp="1"/>
          </p:cNvSpPr>
          <p:nvPr>
            <p:ph type="title"/>
          </p:nvPr>
        </p:nvSpPr>
        <p:spPr>
          <a:xfrm>
            <a:off x="2476586" y="1318618"/>
            <a:ext cx="8930747" cy="2110382"/>
          </a:xfrm>
        </p:spPr>
        <p:txBody>
          <a:bodyPr/>
          <a:lstStyle/>
          <a:p>
            <a:r>
              <a:rPr lang="pt-BR" dirty="0"/>
              <a:t>FAZENDO POEMAS PARA </a:t>
            </a:r>
            <a:br>
              <a:rPr lang="pt-BR" dirty="0"/>
            </a:br>
            <a:r>
              <a:rPr lang="pt-BR" dirty="0"/>
              <a:t>TRÊS FOTOS DE SALGADO</a:t>
            </a:r>
          </a:p>
        </p:txBody>
      </p:sp>
      <p:sp>
        <p:nvSpPr>
          <p:cNvPr id="3" name="Espaço Reservado para Texto 2">
            <a:extLst>
              <a:ext uri="{FF2B5EF4-FFF2-40B4-BE49-F238E27FC236}">
                <a16:creationId xmlns:a16="http://schemas.microsoft.com/office/drawing/2014/main" id="{F629B6C1-BB9E-488B-8786-ABC33B56F6F2}"/>
              </a:ext>
            </a:extLst>
          </p:cNvPr>
          <p:cNvSpPr>
            <a:spLocks noGrp="1"/>
          </p:cNvSpPr>
          <p:nvPr>
            <p:ph type="body" idx="1"/>
          </p:nvPr>
        </p:nvSpPr>
        <p:spPr>
          <a:xfrm>
            <a:off x="2476586" y="3703492"/>
            <a:ext cx="8930748" cy="860400"/>
          </a:xfrm>
        </p:spPr>
        <p:txBody>
          <a:bodyPr>
            <a:noAutofit/>
          </a:bodyPr>
          <a:lstStyle/>
          <a:p>
            <a:pPr algn="l"/>
            <a:r>
              <a:rPr lang="pt-BR" sz="2400" dirty="0"/>
              <a:t>OBSERVAÇÃO IMPORTANTE: </a:t>
            </a:r>
          </a:p>
          <a:p>
            <a:pPr algn="l"/>
            <a:r>
              <a:rPr lang="pt-BR" sz="2400" dirty="0"/>
              <a:t>Apenas como um exemplo para esta oficina, visto que um </a:t>
            </a:r>
            <a:r>
              <a:rPr lang="pt-BR" sz="2400" dirty="0" err="1"/>
              <a:t>fotopoema</a:t>
            </a:r>
            <a:r>
              <a:rPr lang="pt-BR" sz="2400" dirty="0"/>
              <a:t>, quando a foto é de um/a autor/a e o poema é de outro/a, deve ser criado com a autorização de ambos/as.</a:t>
            </a:r>
          </a:p>
        </p:txBody>
      </p:sp>
    </p:spTree>
    <p:extLst>
      <p:ext uri="{BB962C8B-B14F-4D97-AF65-F5344CB8AC3E}">
        <p14:creationId xmlns:p14="http://schemas.microsoft.com/office/powerpoint/2010/main" val="3567200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F678E-E10D-44EB-828A-97522E910E0B}"/>
              </a:ext>
            </a:extLst>
          </p:cNvPr>
          <p:cNvSpPr>
            <a:spLocks noGrp="1"/>
          </p:cNvSpPr>
          <p:nvPr>
            <p:ph type="title"/>
          </p:nvPr>
        </p:nvSpPr>
        <p:spPr/>
        <p:txBody>
          <a:bodyPr>
            <a:normAutofit/>
          </a:bodyPr>
          <a:lstStyle/>
          <a:p>
            <a:r>
              <a:rPr lang="pt-BR" sz="3600" dirty="0"/>
              <a:t>FOTOGRAFIAS ESCOLHIDAS PARA O EXERCÍCIO</a:t>
            </a:r>
          </a:p>
        </p:txBody>
      </p:sp>
      <p:pic>
        <p:nvPicPr>
          <p:cNvPr id="6" name="Imagem 5" descr="Foto em preto e branco de elefante andando ao meio de um campo&#10;&#10;Descrição gerada automaticamente">
            <a:extLst>
              <a:ext uri="{FF2B5EF4-FFF2-40B4-BE49-F238E27FC236}">
                <a16:creationId xmlns:a16="http://schemas.microsoft.com/office/drawing/2014/main" id="{B2228851-3FB0-43D1-BE19-5BCDBC77E46E}"/>
              </a:ext>
            </a:extLst>
          </p:cNvPr>
          <p:cNvPicPr>
            <a:picLocks noChangeAspect="1"/>
          </p:cNvPicPr>
          <p:nvPr/>
        </p:nvPicPr>
        <p:blipFill>
          <a:blip r:embed="rId2"/>
          <a:stretch>
            <a:fillRect/>
          </a:stretch>
        </p:blipFill>
        <p:spPr>
          <a:xfrm>
            <a:off x="5842858" y="2304729"/>
            <a:ext cx="5324500" cy="2961753"/>
          </a:xfrm>
          <a:prstGeom prst="rect">
            <a:avLst/>
          </a:prstGeom>
        </p:spPr>
      </p:pic>
      <p:pic>
        <p:nvPicPr>
          <p:cNvPr id="8" name="Imagem 7" descr="Foto preto e branco de mulher sentada no banco&#10;&#10;Descrição gerada automaticamente">
            <a:extLst>
              <a:ext uri="{FF2B5EF4-FFF2-40B4-BE49-F238E27FC236}">
                <a16:creationId xmlns:a16="http://schemas.microsoft.com/office/drawing/2014/main" id="{C4BDA02F-B68F-426D-9805-A88358686F31}"/>
              </a:ext>
            </a:extLst>
          </p:cNvPr>
          <p:cNvPicPr>
            <a:picLocks noChangeAspect="1"/>
          </p:cNvPicPr>
          <p:nvPr/>
        </p:nvPicPr>
        <p:blipFill>
          <a:blip r:embed="rId3"/>
          <a:stretch>
            <a:fillRect/>
          </a:stretch>
        </p:blipFill>
        <p:spPr>
          <a:xfrm>
            <a:off x="2411874" y="2060293"/>
            <a:ext cx="2839088" cy="4201610"/>
          </a:xfrm>
          <a:prstGeom prst="rect">
            <a:avLst/>
          </a:prstGeom>
        </p:spPr>
      </p:pic>
    </p:spTree>
    <p:extLst>
      <p:ext uri="{BB962C8B-B14F-4D97-AF65-F5344CB8AC3E}">
        <p14:creationId xmlns:p14="http://schemas.microsoft.com/office/powerpoint/2010/main" val="2811690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F678E-E10D-44EB-828A-97522E910E0B}"/>
              </a:ext>
            </a:extLst>
          </p:cNvPr>
          <p:cNvSpPr>
            <a:spLocks noGrp="1"/>
          </p:cNvSpPr>
          <p:nvPr>
            <p:ph type="title"/>
          </p:nvPr>
        </p:nvSpPr>
        <p:spPr/>
        <p:txBody>
          <a:bodyPr>
            <a:normAutofit/>
          </a:bodyPr>
          <a:lstStyle/>
          <a:p>
            <a:r>
              <a:rPr lang="pt-BR" sz="3600" dirty="0"/>
              <a:t>FOTOGRAFIAS ESCOLHIDAS PARA O EXERCÍCIO</a:t>
            </a:r>
          </a:p>
        </p:txBody>
      </p:sp>
      <p:pic>
        <p:nvPicPr>
          <p:cNvPr id="4" name="Imagem 3" descr="Imagem em preto e branco de pessoas a andarem na água&#10;&#10;Descrição gerada automaticamente">
            <a:extLst>
              <a:ext uri="{FF2B5EF4-FFF2-40B4-BE49-F238E27FC236}">
                <a16:creationId xmlns:a16="http://schemas.microsoft.com/office/drawing/2014/main" id="{4E349C97-3DC0-450F-B133-5578237E599D}"/>
              </a:ext>
            </a:extLst>
          </p:cNvPr>
          <p:cNvPicPr>
            <a:picLocks noChangeAspect="1"/>
          </p:cNvPicPr>
          <p:nvPr/>
        </p:nvPicPr>
        <p:blipFill>
          <a:blip r:embed="rId2"/>
          <a:stretch>
            <a:fillRect/>
          </a:stretch>
        </p:blipFill>
        <p:spPr>
          <a:xfrm>
            <a:off x="3923818" y="2058366"/>
            <a:ext cx="5608576" cy="4206431"/>
          </a:xfrm>
          <a:prstGeom prst="rect">
            <a:avLst/>
          </a:prstGeom>
        </p:spPr>
      </p:pic>
    </p:spTree>
    <p:extLst>
      <p:ext uri="{BB962C8B-B14F-4D97-AF65-F5344CB8AC3E}">
        <p14:creationId xmlns:p14="http://schemas.microsoft.com/office/powerpoint/2010/main" val="3112517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A27F4E-68C7-4150-B1DF-64AC5E809AC7}"/>
              </a:ext>
            </a:extLst>
          </p:cNvPr>
          <p:cNvSpPr>
            <a:spLocks noGrp="1"/>
          </p:cNvSpPr>
          <p:nvPr>
            <p:ph type="title"/>
          </p:nvPr>
        </p:nvSpPr>
        <p:spPr/>
        <p:txBody>
          <a:bodyPr>
            <a:normAutofit fontScale="90000"/>
          </a:bodyPr>
          <a:lstStyle/>
          <a:p>
            <a:r>
              <a:rPr lang="pt-BR" dirty="0"/>
              <a:t>Como se escolhe uma foto para se escrever um poema que, com ela, componha um </a:t>
            </a:r>
            <a:r>
              <a:rPr lang="pt-BR" dirty="0" err="1"/>
              <a:t>fotopoema</a:t>
            </a:r>
            <a:r>
              <a:rPr lang="pt-BR" dirty="0"/>
              <a:t>?</a:t>
            </a:r>
          </a:p>
        </p:txBody>
      </p:sp>
      <p:sp>
        <p:nvSpPr>
          <p:cNvPr id="3" name="Espaço Reservado para Conteúdo 2">
            <a:extLst>
              <a:ext uri="{FF2B5EF4-FFF2-40B4-BE49-F238E27FC236}">
                <a16:creationId xmlns:a16="http://schemas.microsoft.com/office/drawing/2014/main" id="{631E5D2C-4C19-4A50-BE8F-D9746F2D07AB}"/>
              </a:ext>
            </a:extLst>
          </p:cNvPr>
          <p:cNvSpPr>
            <a:spLocks noGrp="1"/>
          </p:cNvSpPr>
          <p:nvPr>
            <p:ph idx="1"/>
          </p:nvPr>
        </p:nvSpPr>
        <p:spPr/>
        <p:txBody>
          <a:bodyPr>
            <a:noAutofit/>
          </a:bodyPr>
          <a:lstStyle/>
          <a:p>
            <a:pPr algn="just"/>
            <a:r>
              <a:rPr lang="pt-BR" sz="2800" dirty="0"/>
              <a:t>Em primeiro lugar, considere seu sentimento em relação à fotografia: ela é inspiradora? Você sente que há ali uma beleza que poderia ser traduzida em palavras breves, na forma de um poema curto?</a:t>
            </a:r>
          </a:p>
          <a:p>
            <a:pPr algn="just"/>
            <a:r>
              <a:rPr lang="pt-BR" sz="2800" dirty="0"/>
              <a:t>Em segundo lugar: há espaço na foto para a inserção de palavras, sem que o resultado final comprometa muito o impacto da imagem?</a:t>
            </a:r>
          </a:p>
        </p:txBody>
      </p:sp>
    </p:spTree>
    <p:extLst>
      <p:ext uri="{BB962C8B-B14F-4D97-AF65-F5344CB8AC3E}">
        <p14:creationId xmlns:p14="http://schemas.microsoft.com/office/powerpoint/2010/main" val="3777160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0C6A71-6CCD-414C-8F13-6F45F89B98E5}"/>
              </a:ext>
            </a:extLst>
          </p:cNvPr>
          <p:cNvSpPr>
            <a:spLocks noGrp="1"/>
          </p:cNvSpPr>
          <p:nvPr>
            <p:ph type="title"/>
          </p:nvPr>
        </p:nvSpPr>
        <p:spPr>
          <a:xfrm>
            <a:off x="1211312" y="4189227"/>
            <a:ext cx="8930747" cy="747641"/>
          </a:xfrm>
        </p:spPr>
        <p:txBody>
          <a:bodyPr>
            <a:normAutofit fontScale="90000"/>
          </a:bodyPr>
          <a:lstStyle/>
          <a:p>
            <a:pPr algn="l"/>
            <a:br>
              <a:rPr lang="pt-BR" dirty="0"/>
            </a:br>
            <a:r>
              <a:rPr lang="pt-BR" dirty="0"/>
              <a:t>A primeira foto escolhida...</a:t>
            </a:r>
          </a:p>
        </p:txBody>
      </p:sp>
    </p:spTree>
    <p:extLst>
      <p:ext uri="{BB962C8B-B14F-4D97-AF65-F5344CB8AC3E}">
        <p14:creationId xmlns:p14="http://schemas.microsoft.com/office/powerpoint/2010/main" val="403091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3D08E025-6E8D-4AF6-9BC4-F4B0B380B131}"/>
              </a:ext>
            </a:extLst>
          </p:cNvPr>
          <p:cNvSpPr>
            <a:spLocks noGrp="1"/>
          </p:cNvSpPr>
          <p:nvPr>
            <p:ph type="body" sz="half" idx="2"/>
          </p:nvPr>
        </p:nvSpPr>
        <p:spPr>
          <a:xfrm>
            <a:off x="1472737" y="474561"/>
            <a:ext cx="4071536" cy="5904973"/>
          </a:xfrm>
        </p:spPr>
        <p:txBody>
          <a:bodyPr>
            <a:noAutofit/>
          </a:bodyPr>
          <a:lstStyle/>
          <a:p>
            <a:pPr algn="r"/>
            <a:r>
              <a:rPr lang="pt-BR" sz="2400" dirty="0"/>
              <a:t>Essa foto me transmite ideias como coragem, resistência, força, pureza, esperança, sonho, mas também injustiça, desigualdade, pobreza... </a:t>
            </a:r>
          </a:p>
          <a:p>
            <a:pPr algn="r"/>
            <a:endParaRPr lang="pt-BR" sz="2400" dirty="0"/>
          </a:p>
          <a:p>
            <a:pPr algn="r"/>
            <a:r>
              <a:rPr lang="pt-BR" sz="2400" dirty="0"/>
              <a:t>A imagem ao fundo sugere um quadro negro... Será uma escola? </a:t>
            </a:r>
          </a:p>
          <a:p>
            <a:pPr algn="r"/>
            <a:r>
              <a:rPr lang="pt-BR" sz="2400" dirty="0"/>
              <a:t>O fato de o/a menino/a não ter um braço sugere que seja vítima de guerra...</a:t>
            </a:r>
          </a:p>
          <a:p>
            <a:pPr algn="r"/>
            <a:r>
              <a:rPr lang="pt-BR" sz="2400" dirty="0"/>
              <a:t>Seu sorriso leve, entretanto,</a:t>
            </a:r>
          </a:p>
          <a:p>
            <a:pPr algn="r"/>
            <a:r>
              <a:rPr lang="pt-BR" sz="2400" dirty="0"/>
              <a:t>não demonstra dor, ressentimento, raiva etc.</a:t>
            </a:r>
          </a:p>
        </p:txBody>
      </p:sp>
      <p:pic>
        <p:nvPicPr>
          <p:cNvPr id="6" name="Imagem 5" descr="Foto preto e branco de mulher sentada no banco&#10;&#10;Descrição gerada automaticamente">
            <a:extLst>
              <a:ext uri="{FF2B5EF4-FFF2-40B4-BE49-F238E27FC236}">
                <a16:creationId xmlns:a16="http://schemas.microsoft.com/office/drawing/2014/main" id="{1AEC3370-3AC4-450B-ABA6-586119724677}"/>
              </a:ext>
            </a:extLst>
          </p:cNvPr>
          <p:cNvPicPr>
            <a:picLocks noChangeAspect="1"/>
          </p:cNvPicPr>
          <p:nvPr/>
        </p:nvPicPr>
        <p:blipFill>
          <a:blip r:embed="rId2"/>
          <a:stretch>
            <a:fillRect/>
          </a:stretch>
        </p:blipFill>
        <p:spPr>
          <a:xfrm>
            <a:off x="5745998" y="0"/>
            <a:ext cx="4634049" cy="6858000"/>
          </a:xfrm>
          <a:prstGeom prst="rect">
            <a:avLst/>
          </a:prstGeom>
        </p:spPr>
      </p:pic>
      <p:sp>
        <p:nvSpPr>
          <p:cNvPr id="7" name="Seta: para a Esquerda 6">
            <a:extLst>
              <a:ext uri="{FF2B5EF4-FFF2-40B4-BE49-F238E27FC236}">
                <a16:creationId xmlns:a16="http://schemas.microsoft.com/office/drawing/2014/main" id="{265989D1-D415-4668-909A-2E062DE02CBC}"/>
              </a:ext>
            </a:extLst>
          </p:cNvPr>
          <p:cNvSpPr/>
          <p:nvPr/>
        </p:nvSpPr>
        <p:spPr>
          <a:xfrm>
            <a:off x="9668204" y="481291"/>
            <a:ext cx="1423686" cy="8102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3AA47229-6CB1-4F06-B87D-BA94EA6E76DD}"/>
              </a:ext>
            </a:extLst>
          </p:cNvPr>
          <p:cNvSpPr txBox="1"/>
          <p:nvPr/>
        </p:nvSpPr>
        <p:spPr>
          <a:xfrm>
            <a:off x="10460843" y="1212112"/>
            <a:ext cx="1423686" cy="2308324"/>
          </a:xfrm>
          <a:prstGeom prst="rect">
            <a:avLst/>
          </a:prstGeom>
          <a:noFill/>
        </p:spPr>
        <p:txBody>
          <a:bodyPr wrap="square" rtlCol="0">
            <a:spAutoFit/>
          </a:bodyPr>
          <a:lstStyle/>
          <a:p>
            <a:r>
              <a:rPr lang="pt-BR" dirty="0"/>
              <a:t>Esta foto tem um espaço interessante</a:t>
            </a:r>
          </a:p>
          <a:p>
            <a:r>
              <a:rPr lang="pt-BR" dirty="0"/>
              <a:t>para a inserção de um texto curto</a:t>
            </a:r>
          </a:p>
        </p:txBody>
      </p:sp>
    </p:spTree>
    <p:extLst>
      <p:ext uri="{BB962C8B-B14F-4D97-AF65-F5344CB8AC3E}">
        <p14:creationId xmlns:p14="http://schemas.microsoft.com/office/powerpoint/2010/main" val="894480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273010-2393-45B4-A944-B01AB5731846}"/>
              </a:ext>
            </a:extLst>
          </p:cNvPr>
          <p:cNvSpPr>
            <a:spLocks noGrp="1"/>
          </p:cNvSpPr>
          <p:nvPr>
            <p:ph type="title"/>
          </p:nvPr>
        </p:nvSpPr>
        <p:spPr>
          <a:xfrm>
            <a:off x="1207865" y="2552700"/>
            <a:ext cx="10018713" cy="1752599"/>
          </a:xfrm>
        </p:spPr>
        <p:txBody>
          <a:bodyPr/>
          <a:lstStyle/>
          <a:p>
            <a:r>
              <a:rPr lang="pt-BR" dirty="0"/>
              <a:t>Pensando sobre tudo isso, criei o primeiro </a:t>
            </a:r>
            <a:r>
              <a:rPr lang="pt-BR" dirty="0" err="1"/>
              <a:t>fotopoema</a:t>
            </a:r>
            <a:r>
              <a:rPr lang="pt-BR" dirty="0"/>
              <a:t>. Intitulei “No quadro do coração”</a:t>
            </a:r>
          </a:p>
        </p:txBody>
      </p:sp>
    </p:spTree>
    <p:extLst>
      <p:ext uri="{BB962C8B-B14F-4D97-AF65-F5344CB8AC3E}">
        <p14:creationId xmlns:p14="http://schemas.microsoft.com/office/powerpoint/2010/main" val="1179649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preto e branco de pessoa sentada em banco&#10;&#10;Descrição gerada automaticamente">
            <a:extLst>
              <a:ext uri="{FF2B5EF4-FFF2-40B4-BE49-F238E27FC236}">
                <a16:creationId xmlns:a16="http://schemas.microsoft.com/office/drawing/2014/main" id="{0BAE9B9E-AA8C-491F-811E-906D9B7B56F9}"/>
              </a:ext>
            </a:extLst>
          </p:cNvPr>
          <p:cNvPicPr>
            <a:picLocks noChangeAspect="1"/>
          </p:cNvPicPr>
          <p:nvPr/>
        </p:nvPicPr>
        <p:blipFill>
          <a:blip r:embed="rId2"/>
          <a:stretch>
            <a:fillRect/>
          </a:stretch>
        </p:blipFill>
        <p:spPr>
          <a:xfrm>
            <a:off x="3843337" y="95250"/>
            <a:ext cx="4505325" cy="6667500"/>
          </a:xfrm>
          <a:prstGeom prst="rect">
            <a:avLst/>
          </a:prstGeom>
        </p:spPr>
      </p:pic>
    </p:spTree>
    <p:extLst>
      <p:ext uri="{BB962C8B-B14F-4D97-AF65-F5344CB8AC3E}">
        <p14:creationId xmlns:p14="http://schemas.microsoft.com/office/powerpoint/2010/main" val="247387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01DC007-3B81-4310-825D-FCDAAA40FC2B}"/>
              </a:ext>
            </a:extLst>
          </p:cNvPr>
          <p:cNvSpPr>
            <a:spLocks noGrp="1"/>
          </p:cNvSpPr>
          <p:nvPr>
            <p:ph type="ctrTitle"/>
          </p:nvPr>
        </p:nvSpPr>
        <p:spPr>
          <a:xfrm>
            <a:off x="1880460" y="1972339"/>
            <a:ext cx="9436618" cy="1145019"/>
          </a:xfrm>
        </p:spPr>
        <p:txBody>
          <a:bodyPr>
            <a:normAutofit/>
          </a:bodyPr>
          <a:lstStyle/>
          <a:p>
            <a:pPr algn="ctr"/>
            <a:r>
              <a:rPr lang="pt-BR" dirty="0"/>
              <a:t>E o que são “</a:t>
            </a:r>
            <a:r>
              <a:rPr lang="pt-BR" dirty="0" err="1"/>
              <a:t>fotopoemas</a:t>
            </a:r>
            <a:r>
              <a:rPr lang="pt-BR" dirty="0"/>
              <a:t>”?</a:t>
            </a:r>
          </a:p>
        </p:txBody>
      </p:sp>
    </p:spTree>
    <p:extLst>
      <p:ext uri="{BB962C8B-B14F-4D97-AF65-F5344CB8AC3E}">
        <p14:creationId xmlns:p14="http://schemas.microsoft.com/office/powerpoint/2010/main" val="2860313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BBF653-63A0-46DB-AB11-E0777626A739}"/>
              </a:ext>
            </a:extLst>
          </p:cNvPr>
          <p:cNvSpPr>
            <a:spLocks noGrp="1"/>
          </p:cNvSpPr>
          <p:nvPr>
            <p:ph type="title"/>
          </p:nvPr>
        </p:nvSpPr>
        <p:spPr>
          <a:xfrm>
            <a:off x="1292925" y="2886739"/>
            <a:ext cx="10018713" cy="1752599"/>
          </a:xfrm>
        </p:spPr>
        <p:txBody>
          <a:bodyPr/>
          <a:lstStyle/>
          <a:p>
            <a:r>
              <a:rPr lang="pt-BR" dirty="0"/>
              <a:t>Vamos à segunda fotografia escolhida...</a:t>
            </a:r>
          </a:p>
        </p:txBody>
      </p:sp>
    </p:spTree>
    <p:extLst>
      <p:ext uri="{BB962C8B-B14F-4D97-AF65-F5344CB8AC3E}">
        <p14:creationId xmlns:p14="http://schemas.microsoft.com/office/powerpoint/2010/main" val="2865744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A4814-989D-4431-857B-269C709CCC9B}"/>
              </a:ext>
            </a:extLst>
          </p:cNvPr>
          <p:cNvSpPr>
            <a:spLocks noGrp="1"/>
          </p:cNvSpPr>
          <p:nvPr>
            <p:ph type="title"/>
          </p:nvPr>
        </p:nvSpPr>
        <p:spPr>
          <a:xfrm>
            <a:off x="1711841" y="4732547"/>
            <a:ext cx="10132828" cy="1527176"/>
          </a:xfrm>
        </p:spPr>
        <p:txBody>
          <a:bodyPr>
            <a:normAutofit fontScale="90000"/>
          </a:bodyPr>
          <a:lstStyle/>
          <a:p>
            <a:pPr algn="just"/>
            <a:r>
              <a:rPr lang="pt-BR" dirty="0"/>
              <a:t>Essa foto me encantou. Fez com que eu pensasse em união, companheirismo, natureza, viagem, tempo, caminhar, futuro, vida selvagem, vida organizada. Eu me lembrei de um poema de um poeta espanhol, que (traduzindo para o português) disse: “Caminhante, não há caminho, faz-se caminho ao andar” (</a:t>
            </a:r>
            <a:r>
              <a:rPr lang="pt-BR" dirty="0" err="1"/>
              <a:t>Antonio</a:t>
            </a:r>
            <a:r>
              <a:rPr lang="pt-BR" dirty="0"/>
              <a:t> Machado, 1875/1939). </a:t>
            </a:r>
          </a:p>
        </p:txBody>
      </p:sp>
      <p:pic>
        <p:nvPicPr>
          <p:cNvPr id="6" name="Imagem 5" descr="Foto em preto e branco de elefante andando ao meio de um campo&#10;&#10;Descrição gerada automaticamente">
            <a:extLst>
              <a:ext uri="{FF2B5EF4-FFF2-40B4-BE49-F238E27FC236}">
                <a16:creationId xmlns:a16="http://schemas.microsoft.com/office/drawing/2014/main" id="{C6E76E14-1AB5-4E74-97BF-152C8D96A6C3}"/>
              </a:ext>
            </a:extLst>
          </p:cNvPr>
          <p:cNvPicPr>
            <a:picLocks noChangeAspect="1"/>
          </p:cNvPicPr>
          <p:nvPr/>
        </p:nvPicPr>
        <p:blipFill>
          <a:blip r:embed="rId2"/>
          <a:stretch>
            <a:fillRect/>
          </a:stretch>
        </p:blipFill>
        <p:spPr>
          <a:xfrm>
            <a:off x="3912781" y="317782"/>
            <a:ext cx="7401443" cy="4117053"/>
          </a:xfrm>
          <a:prstGeom prst="rect">
            <a:avLst/>
          </a:prstGeom>
        </p:spPr>
      </p:pic>
      <p:sp>
        <p:nvSpPr>
          <p:cNvPr id="7" name="Seta: para a Direita 6">
            <a:extLst>
              <a:ext uri="{FF2B5EF4-FFF2-40B4-BE49-F238E27FC236}">
                <a16:creationId xmlns:a16="http://schemas.microsoft.com/office/drawing/2014/main" id="{EBFA5B48-9C0C-4A1A-8E11-6B9B77E73F09}"/>
              </a:ext>
            </a:extLst>
          </p:cNvPr>
          <p:cNvSpPr/>
          <p:nvPr/>
        </p:nvSpPr>
        <p:spPr>
          <a:xfrm>
            <a:off x="3157870" y="786810"/>
            <a:ext cx="1286539" cy="659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45AD7BF-D45D-410C-8E0D-08EFE876FFC5}"/>
              </a:ext>
            </a:extLst>
          </p:cNvPr>
          <p:cNvSpPr txBox="1"/>
          <p:nvPr/>
        </p:nvSpPr>
        <p:spPr>
          <a:xfrm>
            <a:off x="2248786" y="1446028"/>
            <a:ext cx="1552353" cy="2308324"/>
          </a:xfrm>
          <a:prstGeom prst="rect">
            <a:avLst/>
          </a:prstGeom>
          <a:noFill/>
        </p:spPr>
        <p:txBody>
          <a:bodyPr wrap="square" rtlCol="0">
            <a:spAutoFit/>
          </a:bodyPr>
          <a:lstStyle/>
          <a:p>
            <a:pPr algn="r"/>
            <a:r>
              <a:rPr lang="pt-BR" dirty="0"/>
              <a:t>Esta foto também tem um espaço interessante para a inserção de um poema curto</a:t>
            </a:r>
          </a:p>
        </p:txBody>
      </p:sp>
    </p:spTree>
    <p:extLst>
      <p:ext uri="{BB962C8B-B14F-4D97-AF65-F5344CB8AC3E}">
        <p14:creationId xmlns:p14="http://schemas.microsoft.com/office/powerpoint/2010/main" val="2083460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273010-2393-45B4-A944-B01AB5731846}"/>
              </a:ext>
            </a:extLst>
          </p:cNvPr>
          <p:cNvSpPr>
            <a:spLocks noGrp="1"/>
          </p:cNvSpPr>
          <p:nvPr>
            <p:ph type="title"/>
          </p:nvPr>
        </p:nvSpPr>
        <p:spPr>
          <a:xfrm>
            <a:off x="1207865" y="2552700"/>
            <a:ext cx="10018713" cy="1752599"/>
          </a:xfrm>
        </p:spPr>
        <p:txBody>
          <a:bodyPr/>
          <a:lstStyle/>
          <a:p>
            <a:r>
              <a:rPr lang="pt-BR" dirty="0"/>
              <a:t>Pensando sobre tudo isso, criei o segundo </a:t>
            </a:r>
            <a:r>
              <a:rPr lang="pt-BR" dirty="0" err="1"/>
              <a:t>fotopoema</a:t>
            </a:r>
            <a:r>
              <a:rPr lang="pt-BR" dirty="0"/>
              <a:t>. Intitulei “Estrada de beleza”</a:t>
            </a:r>
          </a:p>
        </p:txBody>
      </p:sp>
    </p:spTree>
    <p:extLst>
      <p:ext uri="{BB962C8B-B14F-4D97-AF65-F5344CB8AC3E}">
        <p14:creationId xmlns:p14="http://schemas.microsoft.com/office/powerpoint/2010/main" val="1227349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em preto e branco de elefante&#10;&#10;Descrição gerada automaticamente">
            <a:extLst>
              <a:ext uri="{FF2B5EF4-FFF2-40B4-BE49-F238E27FC236}">
                <a16:creationId xmlns:a16="http://schemas.microsoft.com/office/drawing/2014/main" id="{00D8FCC0-A52C-45DA-8E97-0BFC29712A83}"/>
              </a:ext>
            </a:extLst>
          </p:cNvPr>
          <p:cNvPicPr>
            <a:picLocks noChangeAspect="1"/>
          </p:cNvPicPr>
          <p:nvPr/>
        </p:nvPicPr>
        <p:blipFill>
          <a:blip r:embed="rId2"/>
          <a:stretch>
            <a:fillRect/>
          </a:stretch>
        </p:blipFill>
        <p:spPr>
          <a:xfrm>
            <a:off x="1996633" y="813393"/>
            <a:ext cx="9404430" cy="5231214"/>
          </a:xfrm>
          <a:prstGeom prst="rect">
            <a:avLst/>
          </a:prstGeom>
        </p:spPr>
      </p:pic>
    </p:spTree>
    <p:extLst>
      <p:ext uri="{BB962C8B-B14F-4D97-AF65-F5344CB8AC3E}">
        <p14:creationId xmlns:p14="http://schemas.microsoft.com/office/powerpoint/2010/main" val="4139158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E904F1-B858-4AD5-B370-D37090D9A8AD}"/>
              </a:ext>
            </a:extLst>
          </p:cNvPr>
          <p:cNvSpPr>
            <a:spLocks noGrp="1"/>
          </p:cNvSpPr>
          <p:nvPr>
            <p:ph type="title"/>
          </p:nvPr>
        </p:nvSpPr>
        <p:spPr>
          <a:xfrm>
            <a:off x="1292925" y="3429000"/>
            <a:ext cx="10018713" cy="1752599"/>
          </a:xfrm>
        </p:spPr>
        <p:txBody>
          <a:bodyPr/>
          <a:lstStyle/>
          <a:p>
            <a:pPr algn="l"/>
            <a:r>
              <a:rPr lang="pt-BR" dirty="0"/>
              <a:t>Por fim, a terceira...</a:t>
            </a:r>
          </a:p>
        </p:txBody>
      </p:sp>
    </p:spTree>
    <p:extLst>
      <p:ext uri="{BB962C8B-B14F-4D97-AF65-F5344CB8AC3E}">
        <p14:creationId xmlns:p14="http://schemas.microsoft.com/office/powerpoint/2010/main" val="3194315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A4814-989D-4431-857B-269C709CCC9B}"/>
              </a:ext>
            </a:extLst>
          </p:cNvPr>
          <p:cNvSpPr>
            <a:spLocks noGrp="1"/>
          </p:cNvSpPr>
          <p:nvPr>
            <p:ph type="title"/>
          </p:nvPr>
        </p:nvSpPr>
        <p:spPr>
          <a:xfrm>
            <a:off x="1446027" y="4331770"/>
            <a:ext cx="10132828" cy="1527176"/>
          </a:xfrm>
        </p:spPr>
        <p:txBody>
          <a:bodyPr>
            <a:normAutofit/>
          </a:bodyPr>
          <a:lstStyle/>
          <a:p>
            <a:pPr algn="just"/>
            <a:r>
              <a:rPr lang="pt-BR" dirty="0"/>
              <a:t>Essa foto me pareceu bem misteriosa, por causa do efeito da bruma. Também faz pensar em indígenas, silêncio, viagem, calma, harmonia, natureza, equipe, fraternidade...</a:t>
            </a:r>
          </a:p>
        </p:txBody>
      </p:sp>
      <p:sp>
        <p:nvSpPr>
          <p:cNvPr id="7" name="Seta: para a Direita 6">
            <a:extLst>
              <a:ext uri="{FF2B5EF4-FFF2-40B4-BE49-F238E27FC236}">
                <a16:creationId xmlns:a16="http://schemas.microsoft.com/office/drawing/2014/main" id="{EBFA5B48-9C0C-4A1A-8E11-6B9B77E73F09}"/>
              </a:ext>
            </a:extLst>
          </p:cNvPr>
          <p:cNvSpPr/>
          <p:nvPr/>
        </p:nvSpPr>
        <p:spPr>
          <a:xfrm>
            <a:off x="3157870" y="786810"/>
            <a:ext cx="1286539" cy="659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45AD7BF-D45D-410C-8E0D-08EFE876FFC5}"/>
              </a:ext>
            </a:extLst>
          </p:cNvPr>
          <p:cNvSpPr txBox="1"/>
          <p:nvPr/>
        </p:nvSpPr>
        <p:spPr>
          <a:xfrm>
            <a:off x="2892056" y="1594884"/>
            <a:ext cx="1552353" cy="2308324"/>
          </a:xfrm>
          <a:prstGeom prst="rect">
            <a:avLst/>
          </a:prstGeom>
          <a:noFill/>
        </p:spPr>
        <p:txBody>
          <a:bodyPr wrap="square" rtlCol="0">
            <a:spAutoFit/>
          </a:bodyPr>
          <a:lstStyle/>
          <a:p>
            <a:pPr algn="r"/>
            <a:r>
              <a:rPr lang="pt-BR" dirty="0"/>
              <a:t>Esta foto também tem um espaço interessante para a inserção de um poema curto</a:t>
            </a:r>
          </a:p>
        </p:txBody>
      </p:sp>
      <p:pic>
        <p:nvPicPr>
          <p:cNvPr id="4" name="Imagem 3" descr="Imagem em preto e branco de pessoas a andarem na água&#10;&#10;Descrição gerada automaticamente">
            <a:extLst>
              <a:ext uri="{FF2B5EF4-FFF2-40B4-BE49-F238E27FC236}">
                <a16:creationId xmlns:a16="http://schemas.microsoft.com/office/drawing/2014/main" id="{C7C91098-487F-4857-A66E-FE5A8F50D594}"/>
              </a:ext>
            </a:extLst>
          </p:cNvPr>
          <p:cNvPicPr>
            <a:picLocks noChangeAspect="1"/>
          </p:cNvPicPr>
          <p:nvPr/>
        </p:nvPicPr>
        <p:blipFill>
          <a:blip r:embed="rId2"/>
          <a:stretch>
            <a:fillRect/>
          </a:stretch>
        </p:blipFill>
        <p:spPr>
          <a:xfrm>
            <a:off x="4622504" y="236241"/>
            <a:ext cx="5262230" cy="3946673"/>
          </a:xfrm>
          <a:prstGeom prst="rect">
            <a:avLst/>
          </a:prstGeom>
        </p:spPr>
      </p:pic>
    </p:spTree>
    <p:extLst>
      <p:ext uri="{BB962C8B-B14F-4D97-AF65-F5344CB8AC3E}">
        <p14:creationId xmlns:p14="http://schemas.microsoft.com/office/powerpoint/2010/main" val="2781659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273010-2393-45B4-A944-B01AB5731846}"/>
              </a:ext>
            </a:extLst>
          </p:cNvPr>
          <p:cNvSpPr>
            <a:spLocks noGrp="1"/>
          </p:cNvSpPr>
          <p:nvPr>
            <p:ph type="title"/>
          </p:nvPr>
        </p:nvSpPr>
        <p:spPr>
          <a:xfrm>
            <a:off x="1207865" y="2552700"/>
            <a:ext cx="10018713" cy="1752599"/>
          </a:xfrm>
        </p:spPr>
        <p:txBody>
          <a:bodyPr/>
          <a:lstStyle/>
          <a:p>
            <a:r>
              <a:rPr lang="pt-BR" dirty="0"/>
              <a:t>Pensando sobre tudo isso, criei o terceiro </a:t>
            </a:r>
            <a:r>
              <a:rPr lang="pt-BR" dirty="0" err="1"/>
              <a:t>fotopoema</a:t>
            </a:r>
            <a:r>
              <a:rPr lang="pt-BR" dirty="0"/>
              <a:t>. Intitulei “Mistério e navegação”</a:t>
            </a:r>
          </a:p>
        </p:txBody>
      </p:sp>
    </p:spTree>
    <p:extLst>
      <p:ext uri="{BB962C8B-B14F-4D97-AF65-F5344CB8AC3E}">
        <p14:creationId xmlns:p14="http://schemas.microsoft.com/office/powerpoint/2010/main" val="3594601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preta e branca de pessoas em frente a água&#10;&#10;Descrição gerada automaticamente">
            <a:extLst>
              <a:ext uri="{FF2B5EF4-FFF2-40B4-BE49-F238E27FC236}">
                <a16:creationId xmlns:a16="http://schemas.microsoft.com/office/drawing/2014/main" id="{D28F7D08-BED6-46B8-A527-4B5752E0CC42}"/>
              </a:ext>
            </a:extLst>
          </p:cNvPr>
          <p:cNvPicPr>
            <a:picLocks noChangeAspect="1"/>
          </p:cNvPicPr>
          <p:nvPr/>
        </p:nvPicPr>
        <p:blipFill>
          <a:blip r:embed="rId2"/>
          <a:stretch>
            <a:fillRect/>
          </a:stretch>
        </p:blipFill>
        <p:spPr>
          <a:xfrm>
            <a:off x="3143250" y="1214437"/>
            <a:ext cx="5905500" cy="4429125"/>
          </a:xfrm>
          <a:prstGeom prst="rect">
            <a:avLst/>
          </a:prstGeom>
        </p:spPr>
      </p:pic>
    </p:spTree>
    <p:extLst>
      <p:ext uri="{BB962C8B-B14F-4D97-AF65-F5344CB8AC3E}">
        <p14:creationId xmlns:p14="http://schemas.microsoft.com/office/powerpoint/2010/main" val="49458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8447F-DDB4-4837-B2F7-C7BE3A9706E2}"/>
              </a:ext>
            </a:extLst>
          </p:cNvPr>
          <p:cNvSpPr>
            <a:spLocks noGrp="1"/>
          </p:cNvSpPr>
          <p:nvPr>
            <p:ph type="title"/>
          </p:nvPr>
        </p:nvSpPr>
        <p:spPr>
          <a:xfrm>
            <a:off x="2093814" y="2943445"/>
            <a:ext cx="7645609" cy="2110382"/>
          </a:xfrm>
        </p:spPr>
        <p:txBody>
          <a:bodyPr/>
          <a:lstStyle/>
          <a:p>
            <a:pPr algn="l"/>
            <a:r>
              <a:rPr lang="pt-BR" dirty="0"/>
              <a:t>Voltando a cada um, poderemos observar diferentes processos de relação entre a imagem e o poema</a:t>
            </a:r>
          </a:p>
        </p:txBody>
      </p:sp>
    </p:spTree>
    <p:extLst>
      <p:ext uri="{BB962C8B-B14F-4D97-AF65-F5344CB8AC3E}">
        <p14:creationId xmlns:p14="http://schemas.microsoft.com/office/powerpoint/2010/main" val="1371924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preto e branco de pessoa sentada em banco&#10;&#10;Descrição gerada automaticamente">
            <a:extLst>
              <a:ext uri="{FF2B5EF4-FFF2-40B4-BE49-F238E27FC236}">
                <a16:creationId xmlns:a16="http://schemas.microsoft.com/office/drawing/2014/main" id="{0BAE9B9E-AA8C-491F-811E-906D9B7B56F9}"/>
              </a:ext>
            </a:extLst>
          </p:cNvPr>
          <p:cNvPicPr>
            <a:picLocks noChangeAspect="1"/>
          </p:cNvPicPr>
          <p:nvPr/>
        </p:nvPicPr>
        <p:blipFill>
          <a:blip r:embed="rId2"/>
          <a:stretch>
            <a:fillRect/>
          </a:stretch>
        </p:blipFill>
        <p:spPr>
          <a:xfrm>
            <a:off x="3843337" y="95250"/>
            <a:ext cx="4505325" cy="6667500"/>
          </a:xfrm>
          <a:prstGeom prst="rect">
            <a:avLst/>
          </a:prstGeom>
        </p:spPr>
      </p:pic>
      <p:sp>
        <p:nvSpPr>
          <p:cNvPr id="2" name="Seta: para a Esquerda 1">
            <a:extLst>
              <a:ext uri="{FF2B5EF4-FFF2-40B4-BE49-F238E27FC236}">
                <a16:creationId xmlns:a16="http://schemas.microsoft.com/office/drawing/2014/main" id="{E09ECD03-55F0-47F5-86D5-747EA12D9328}"/>
              </a:ext>
            </a:extLst>
          </p:cNvPr>
          <p:cNvSpPr/>
          <p:nvPr/>
        </p:nvSpPr>
        <p:spPr>
          <a:xfrm rot="889879">
            <a:off x="8016949" y="2551814"/>
            <a:ext cx="1414130" cy="4040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4B09DB4E-3760-4EDC-B01A-44C0466FFA0E}"/>
              </a:ext>
            </a:extLst>
          </p:cNvPr>
          <p:cNvSpPr txBox="1"/>
          <p:nvPr/>
        </p:nvSpPr>
        <p:spPr>
          <a:xfrm>
            <a:off x="9622464" y="2955851"/>
            <a:ext cx="1743739" cy="646331"/>
          </a:xfrm>
          <a:prstGeom prst="rect">
            <a:avLst/>
          </a:prstGeom>
          <a:noFill/>
        </p:spPr>
        <p:txBody>
          <a:bodyPr wrap="square" rtlCol="0">
            <a:spAutoFit/>
          </a:bodyPr>
          <a:lstStyle/>
          <a:p>
            <a:r>
              <a:rPr lang="pt-BR" dirty="0"/>
              <a:t>O quadro, que sugere escola...</a:t>
            </a:r>
          </a:p>
        </p:txBody>
      </p:sp>
      <p:sp>
        <p:nvSpPr>
          <p:cNvPr id="5" name="Seta: para a Direita 4">
            <a:extLst>
              <a:ext uri="{FF2B5EF4-FFF2-40B4-BE49-F238E27FC236}">
                <a16:creationId xmlns:a16="http://schemas.microsoft.com/office/drawing/2014/main" id="{BFE01A8D-D2AF-48EE-97CC-916E361AB1C0}"/>
              </a:ext>
            </a:extLst>
          </p:cNvPr>
          <p:cNvSpPr/>
          <p:nvPr/>
        </p:nvSpPr>
        <p:spPr>
          <a:xfrm rot="21219714">
            <a:off x="2584943" y="2189415"/>
            <a:ext cx="1754372" cy="376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1BA693A-146E-4718-8112-292EF1EA5F88}"/>
              </a:ext>
            </a:extLst>
          </p:cNvPr>
          <p:cNvSpPr txBox="1"/>
          <p:nvPr/>
        </p:nvSpPr>
        <p:spPr>
          <a:xfrm>
            <a:off x="1369398" y="2678852"/>
            <a:ext cx="1594883" cy="923330"/>
          </a:xfrm>
          <a:prstGeom prst="rect">
            <a:avLst/>
          </a:prstGeom>
          <a:noFill/>
        </p:spPr>
        <p:txBody>
          <a:bodyPr wrap="square" rtlCol="0">
            <a:spAutoFit/>
          </a:bodyPr>
          <a:lstStyle/>
          <a:p>
            <a:pPr algn="r"/>
            <a:r>
              <a:rPr lang="pt-BR" dirty="0"/>
              <a:t>A expressão que esboça um sorriso</a:t>
            </a:r>
          </a:p>
        </p:txBody>
      </p:sp>
      <p:sp>
        <p:nvSpPr>
          <p:cNvPr id="7" name="CaixaDeTexto 6">
            <a:extLst>
              <a:ext uri="{FF2B5EF4-FFF2-40B4-BE49-F238E27FC236}">
                <a16:creationId xmlns:a16="http://schemas.microsoft.com/office/drawing/2014/main" id="{6897EC03-4F7C-4F89-A4E5-528027AEE1C5}"/>
              </a:ext>
            </a:extLst>
          </p:cNvPr>
          <p:cNvSpPr txBox="1"/>
          <p:nvPr/>
        </p:nvSpPr>
        <p:spPr>
          <a:xfrm>
            <a:off x="8835656" y="4423144"/>
            <a:ext cx="2700670" cy="1754326"/>
          </a:xfrm>
          <a:prstGeom prst="rect">
            <a:avLst/>
          </a:prstGeom>
          <a:noFill/>
        </p:spPr>
        <p:txBody>
          <a:bodyPr wrap="square" rtlCol="0">
            <a:spAutoFit/>
          </a:bodyPr>
          <a:lstStyle/>
          <a:p>
            <a:r>
              <a:rPr lang="pt-BR" dirty="0"/>
              <a:t>“escrever letras no quadro do coração” como metáfora da impressão subjetiva e afetiva que o contato com a foto proporcionou.</a:t>
            </a:r>
          </a:p>
        </p:txBody>
      </p:sp>
    </p:spTree>
    <p:extLst>
      <p:ext uri="{BB962C8B-B14F-4D97-AF65-F5344CB8AC3E}">
        <p14:creationId xmlns:p14="http://schemas.microsoft.com/office/powerpoint/2010/main" val="3484934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7E80A-A78D-4944-93B8-4424FCFDCBCF}"/>
              </a:ext>
            </a:extLst>
          </p:cNvPr>
          <p:cNvSpPr>
            <a:spLocks noGrp="1"/>
          </p:cNvSpPr>
          <p:nvPr>
            <p:ph type="title"/>
          </p:nvPr>
        </p:nvSpPr>
        <p:spPr>
          <a:xfrm>
            <a:off x="1484311" y="685800"/>
            <a:ext cx="10018713" cy="4885660"/>
          </a:xfrm>
        </p:spPr>
        <p:txBody>
          <a:bodyPr>
            <a:noAutofit/>
          </a:bodyPr>
          <a:lstStyle/>
          <a:p>
            <a:r>
              <a:rPr lang="pt-BR" sz="5400" dirty="0"/>
              <a:t>São criações artísticas que mesclam duas artes: </a:t>
            </a:r>
            <a:br>
              <a:rPr lang="pt-BR" sz="5400" dirty="0"/>
            </a:br>
            <a:r>
              <a:rPr lang="pt-BR" sz="5400" dirty="0"/>
              <a:t>a fotografia e a poesia</a:t>
            </a:r>
          </a:p>
        </p:txBody>
      </p:sp>
    </p:spTree>
    <p:extLst>
      <p:ext uri="{BB962C8B-B14F-4D97-AF65-F5344CB8AC3E}">
        <p14:creationId xmlns:p14="http://schemas.microsoft.com/office/powerpoint/2010/main" val="1529534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em preto e branco de elefante&#10;&#10;Descrição gerada automaticamente">
            <a:extLst>
              <a:ext uri="{FF2B5EF4-FFF2-40B4-BE49-F238E27FC236}">
                <a16:creationId xmlns:a16="http://schemas.microsoft.com/office/drawing/2014/main" id="{00D8FCC0-A52C-45DA-8E97-0BFC29712A83}"/>
              </a:ext>
            </a:extLst>
          </p:cNvPr>
          <p:cNvPicPr>
            <a:picLocks noChangeAspect="1"/>
          </p:cNvPicPr>
          <p:nvPr/>
        </p:nvPicPr>
        <p:blipFill>
          <a:blip r:embed="rId2"/>
          <a:stretch>
            <a:fillRect/>
          </a:stretch>
        </p:blipFill>
        <p:spPr>
          <a:xfrm>
            <a:off x="1996633" y="813393"/>
            <a:ext cx="9404430" cy="5231214"/>
          </a:xfrm>
          <a:prstGeom prst="rect">
            <a:avLst/>
          </a:prstGeom>
        </p:spPr>
      </p:pic>
      <p:sp>
        <p:nvSpPr>
          <p:cNvPr id="2" name="Seta: para a Direita 1">
            <a:extLst>
              <a:ext uri="{FF2B5EF4-FFF2-40B4-BE49-F238E27FC236}">
                <a16:creationId xmlns:a16="http://schemas.microsoft.com/office/drawing/2014/main" id="{B47B4724-32D5-4EA5-A0AF-FF262BDF1A29}"/>
              </a:ext>
            </a:extLst>
          </p:cNvPr>
          <p:cNvSpPr/>
          <p:nvPr/>
        </p:nvSpPr>
        <p:spPr>
          <a:xfrm rot="20191897">
            <a:off x="2456121" y="5497032"/>
            <a:ext cx="2488019" cy="382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026A247C-C4A2-4C92-B87B-996B73CAE433}"/>
              </a:ext>
            </a:extLst>
          </p:cNvPr>
          <p:cNvSpPr txBox="1"/>
          <p:nvPr/>
        </p:nvSpPr>
        <p:spPr>
          <a:xfrm>
            <a:off x="2817628" y="6044607"/>
            <a:ext cx="8293396" cy="646331"/>
          </a:xfrm>
          <a:prstGeom prst="rect">
            <a:avLst/>
          </a:prstGeom>
          <a:noFill/>
        </p:spPr>
        <p:txBody>
          <a:bodyPr wrap="square" rtlCol="0">
            <a:spAutoFit/>
          </a:bodyPr>
          <a:lstStyle/>
          <a:p>
            <a:r>
              <a:rPr lang="pt-BR" dirty="0"/>
              <a:t>As patas dos elefantes como ponto de partida para a reflexão sobre a imagem e, depois, as “mesmas patas”, remetendo à ideia de união.</a:t>
            </a:r>
          </a:p>
        </p:txBody>
      </p:sp>
      <p:sp>
        <p:nvSpPr>
          <p:cNvPr id="5" name="Seta: para a Direita 4">
            <a:extLst>
              <a:ext uri="{FF2B5EF4-FFF2-40B4-BE49-F238E27FC236}">
                <a16:creationId xmlns:a16="http://schemas.microsoft.com/office/drawing/2014/main" id="{0ABBD157-1BF4-4B46-9975-27C190574F69}"/>
              </a:ext>
            </a:extLst>
          </p:cNvPr>
          <p:cNvSpPr/>
          <p:nvPr/>
        </p:nvSpPr>
        <p:spPr>
          <a:xfrm>
            <a:off x="978195" y="1547037"/>
            <a:ext cx="1233377" cy="180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1E34124-5EB4-41AB-B85E-B01938E2BA45}"/>
              </a:ext>
            </a:extLst>
          </p:cNvPr>
          <p:cNvSpPr txBox="1"/>
          <p:nvPr/>
        </p:nvSpPr>
        <p:spPr>
          <a:xfrm>
            <a:off x="903767" y="1727791"/>
            <a:ext cx="1018438" cy="1754326"/>
          </a:xfrm>
          <a:prstGeom prst="rect">
            <a:avLst/>
          </a:prstGeom>
          <a:noFill/>
        </p:spPr>
        <p:txBody>
          <a:bodyPr wrap="square" rtlCol="0">
            <a:spAutoFit/>
          </a:bodyPr>
          <a:lstStyle/>
          <a:p>
            <a:pPr algn="r"/>
            <a:r>
              <a:rPr lang="pt-BR" dirty="0"/>
              <a:t>O desejo de pensar que a foto gera</a:t>
            </a:r>
          </a:p>
        </p:txBody>
      </p:sp>
      <p:sp>
        <p:nvSpPr>
          <p:cNvPr id="7" name="CaixaDeTexto 6">
            <a:extLst>
              <a:ext uri="{FF2B5EF4-FFF2-40B4-BE49-F238E27FC236}">
                <a16:creationId xmlns:a16="http://schemas.microsoft.com/office/drawing/2014/main" id="{6D268A53-2695-4378-AE30-990B7D03FF18}"/>
              </a:ext>
            </a:extLst>
          </p:cNvPr>
          <p:cNvSpPr txBox="1"/>
          <p:nvPr/>
        </p:nvSpPr>
        <p:spPr>
          <a:xfrm>
            <a:off x="2955852" y="308344"/>
            <a:ext cx="8445212" cy="369332"/>
          </a:xfrm>
          <a:prstGeom prst="rect">
            <a:avLst/>
          </a:prstGeom>
          <a:noFill/>
        </p:spPr>
        <p:txBody>
          <a:bodyPr wrap="square" rtlCol="0">
            <a:spAutoFit/>
          </a:bodyPr>
          <a:lstStyle/>
          <a:p>
            <a:r>
              <a:rPr lang="pt-BR" dirty="0"/>
              <a:t>A ideia, que vem do poema de </a:t>
            </a:r>
            <a:r>
              <a:rPr lang="pt-BR" dirty="0" err="1"/>
              <a:t>Antonio</a:t>
            </a:r>
            <a:r>
              <a:rPr lang="pt-BR" dirty="0"/>
              <a:t> Machado, de que se faz caminho ao andar...</a:t>
            </a:r>
          </a:p>
        </p:txBody>
      </p:sp>
    </p:spTree>
    <p:extLst>
      <p:ext uri="{BB962C8B-B14F-4D97-AF65-F5344CB8AC3E}">
        <p14:creationId xmlns:p14="http://schemas.microsoft.com/office/powerpoint/2010/main" val="202355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to preta e branca de pessoas em frente a água&#10;&#10;Descrição gerada automaticamente">
            <a:extLst>
              <a:ext uri="{FF2B5EF4-FFF2-40B4-BE49-F238E27FC236}">
                <a16:creationId xmlns:a16="http://schemas.microsoft.com/office/drawing/2014/main" id="{D28F7D08-BED6-46B8-A527-4B5752E0CC42}"/>
              </a:ext>
            </a:extLst>
          </p:cNvPr>
          <p:cNvPicPr>
            <a:picLocks noChangeAspect="1"/>
          </p:cNvPicPr>
          <p:nvPr/>
        </p:nvPicPr>
        <p:blipFill>
          <a:blip r:embed="rId2"/>
          <a:stretch>
            <a:fillRect/>
          </a:stretch>
        </p:blipFill>
        <p:spPr>
          <a:xfrm>
            <a:off x="3143250" y="1214437"/>
            <a:ext cx="5905500" cy="4429125"/>
          </a:xfrm>
          <a:prstGeom prst="rect">
            <a:avLst/>
          </a:prstGeom>
        </p:spPr>
      </p:pic>
      <p:sp>
        <p:nvSpPr>
          <p:cNvPr id="2" name="Seta: para a Direita 1">
            <a:extLst>
              <a:ext uri="{FF2B5EF4-FFF2-40B4-BE49-F238E27FC236}">
                <a16:creationId xmlns:a16="http://schemas.microsoft.com/office/drawing/2014/main" id="{6519F319-EB0B-4052-B1CC-09226598ED27}"/>
              </a:ext>
            </a:extLst>
          </p:cNvPr>
          <p:cNvSpPr/>
          <p:nvPr/>
        </p:nvSpPr>
        <p:spPr>
          <a:xfrm rot="861542">
            <a:off x="1796903" y="1148315"/>
            <a:ext cx="1605516"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9ADC3373-25C4-4F25-A5B5-F525C0428212}"/>
              </a:ext>
            </a:extLst>
          </p:cNvPr>
          <p:cNvSpPr txBox="1"/>
          <p:nvPr/>
        </p:nvSpPr>
        <p:spPr>
          <a:xfrm>
            <a:off x="1648046" y="1712119"/>
            <a:ext cx="1329069" cy="2308324"/>
          </a:xfrm>
          <a:prstGeom prst="rect">
            <a:avLst/>
          </a:prstGeom>
          <a:noFill/>
        </p:spPr>
        <p:txBody>
          <a:bodyPr wrap="square" rtlCol="0">
            <a:spAutoFit/>
          </a:bodyPr>
          <a:lstStyle/>
          <a:p>
            <a:pPr algn="r"/>
            <a:r>
              <a:rPr lang="pt-BR" dirty="0"/>
              <a:t>Os elementos da natureza que estão na foto trazidos para o poema</a:t>
            </a:r>
          </a:p>
        </p:txBody>
      </p:sp>
      <p:sp>
        <p:nvSpPr>
          <p:cNvPr id="5" name="CaixaDeTexto 4">
            <a:extLst>
              <a:ext uri="{FF2B5EF4-FFF2-40B4-BE49-F238E27FC236}">
                <a16:creationId xmlns:a16="http://schemas.microsoft.com/office/drawing/2014/main" id="{6B528ECF-1B44-48AB-A445-793DF12C475A}"/>
              </a:ext>
            </a:extLst>
          </p:cNvPr>
          <p:cNvSpPr txBox="1"/>
          <p:nvPr/>
        </p:nvSpPr>
        <p:spPr>
          <a:xfrm>
            <a:off x="9292856" y="1499191"/>
            <a:ext cx="2009553" cy="1200329"/>
          </a:xfrm>
          <a:prstGeom prst="rect">
            <a:avLst/>
          </a:prstGeom>
          <a:noFill/>
        </p:spPr>
        <p:txBody>
          <a:bodyPr wrap="square" rtlCol="0">
            <a:spAutoFit/>
          </a:bodyPr>
          <a:lstStyle/>
          <a:p>
            <a:r>
              <a:rPr lang="pt-BR" dirty="0"/>
              <a:t>silêncio e  mistério como impressões que a foto provocou</a:t>
            </a:r>
          </a:p>
        </p:txBody>
      </p:sp>
      <p:sp>
        <p:nvSpPr>
          <p:cNvPr id="6" name="CaixaDeTexto 5">
            <a:extLst>
              <a:ext uri="{FF2B5EF4-FFF2-40B4-BE49-F238E27FC236}">
                <a16:creationId xmlns:a16="http://schemas.microsoft.com/office/drawing/2014/main" id="{62DEEFA5-155E-4DBD-99DD-84EE76F721A4}"/>
              </a:ext>
            </a:extLst>
          </p:cNvPr>
          <p:cNvSpPr txBox="1"/>
          <p:nvPr/>
        </p:nvSpPr>
        <p:spPr>
          <a:xfrm>
            <a:off x="9292856" y="3910501"/>
            <a:ext cx="2009553" cy="1754326"/>
          </a:xfrm>
          <a:prstGeom prst="rect">
            <a:avLst/>
          </a:prstGeom>
          <a:noFill/>
        </p:spPr>
        <p:txBody>
          <a:bodyPr wrap="square" rtlCol="0">
            <a:spAutoFit/>
          </a:bodyPr>
          <a:lstStyle/>
          <a:p>
            <a:r>
              <a:rPr lang="pt-BR" dirty="0"/>
              <a:t>“tempo de mistério e navegação” - o “tempo” construído pela imagem</a:t>
            </a:r>
          </a:p>
        </p:txBody>
      </p:sp>
    </p:spTree>
    <p:extLst>
      <p:ext uri="{BB962C8B-B14F-4D97-AF65-F5344CB8AC3E}">
        <p14:creationId xmlns:p14="http://schemas.microsoft.com/office/powerpoint/2010/main" val="4168059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9B711A-17EA-42B4-AE1E-DEDDA90F78AA}"/>
              </a:ext>
            </a:extLst>
          </p:cNvPr>
          <p:cNvSpPr>
            <a:spLocks noGrp="1"/>
          </p:cNvSpPr>
          <p:nvPr>
            <p:ph type="title"/>
          </p:nvPr>
        </p:nvSpPr>
        <p:spPr>
          <a:xfrm>
            <a:off x="1484311" y="685800"/>
            <a:ext cx="10018713" cy="4960088"/>
          </a:xfrm>
        </p:spPr>
        <p:txBody>
          <a:bodyPr>
            <a:normAutofit fontScale="90000"/>
          </a:bodyPr>
          <a:lstStyle/>
          <a:p>
            <a:r>
              <a:rPr lang="pt-BR" dirty="0"/>
              <a:t>Sugestão de leitura:</a:t>
            </a:r>
            <a:br>
              <a:rPr lang="pt-BR" dirty="0"/>
            </a:br>
            <a:br>
              <a:rPr lang="pt-BR" dirty="0"/>
            </a:br>
            <a:r>
              <a:rPr lang="pt-BR" dirty="0"/>
              <a:t>As histórias por trás de fotos </a:t>
            </a:r>
            <a:br>
              <a:rPr lang="pt-BR" dirty="0"/>
            </a:br>
            <a:r>
              <a:rPr lang="pt-BR" dirty="0"/>
              <a:t>e séries de Sebastião Salgado</a:t>
            </a:r>
            <a:br>
              <a:rPr lang="pt-BR" dirty="0"/>
            </a:br>
            <a:br>
              <a:rPr lang="pt-BR" dirty="0"/>
            </a:br>
            <a:r>
              <a:rPr lang="pt-BR" dirty="0"/>
              <a:t>https://www.bol.uol.com.br/listas/as-historias-por-tras-de-fotos-e-series-de-sebastiao-salgado.htm</a:t>
            </a:r>
          </a:p>
        </p:txBody>
      </p:sp>
    </p:spTree>
    <p:extLst>
      <p:ext uri="{BB962C8B-B14F-4D97-AF65-F5344CB8AC3E}">
        <p14:creationId xmlns:p14="http://schemas.microsoft.com/office/powerpoint/2010/main" val="2541227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5514D3-DAD4-4E4C-BB7A-276A98BE3ABB}"/>
              </a:ext>
            </a:extLst>
          </p:cNvPr>
          <p:cNvSpPr>
            <a:spLocks noGrp="1"/>
          </p:cNvSpPr>
          <p:nvPr>
            <p:ph type="title"/>
          </p:nvPr>
        </p:nvSpPr>
        <p:spPr/>
        <p:txBody>
          <a:bodyPr/>
          <a:lstStyle/>
          <a:p>
            <a:r>
              <a:rPr lang="pt-BR" dirty="0"/>
              <a:t>Alguns de meus </a:t>
            </a:r>
            <a:r>
              <a:rPr lang="pt-BR" dirty="0" err="1"/>
              <a:t>fotopoemas</a:t>
            </a:r>
            <a:endParaRPr lang="pt-BR" dirty="0"/>
          </a:p>
        </p:txBody>
      </p:sp>
    </p:spTree>
    <p:extLst>
      <p:ext uri="{BB962C8B-B14F-4D97-AF65-F5344CB8AC3E}">
        <p14:creationId xmlns:p14="http://schemas.microsoft.com/office/powerpoint/2010/main" val="2960876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EC1F75-8DA5-4797-8DB2-0A5C216F5D3C}"/>
              </a:ext>
            </a:extLst>
          </p:cNvPr>
          <p:cNvSpPr>
            <a:spLocks noGrp="1"/>
          </p:cNvSpPr>
          <p:nvPr>
            <p:ph type="title"/>
          </p:nvPr>
        </p:nvSpPr>
        <p:spPr>
          <a:xfrm>
            <a:off x="1484310" y="0"/>
            <a:ext cx="3406667" cy="1752599"/>
          </a:xfrm>
        </p:spPr>
        <p:txBody>
          <a:bodyPr/>
          <a:lstStyle/>
          <a:p>
            <a:r>
              <a:rPr lang="pt-BR" dirty="0"/>
              <a:t>OBSERVEM:</a:t>
            </a:r>
          </a:p>
        </p:txBody>
      </p:sp>
      <p:sp>
        <p:nvSpPr>
          <p:cNvPr id="3" name="Espaço Reservado para Conteúdo 2">
            <a:extLst>
              <a:ext uri="{FF2B5EF4-FFF2-40B4-BE49-F238E27FC236}">
                <a16:creationId xmlns:a16="http://schemas.microsoft.com/office/drawing/2014/main" id="{0D2C8142-308D-4248-92BF-3EDDA29B5EC2}"/>
              </a:ext>
            </a:extLst>
          </p:cNvPr>
          <p:cNvSpPr>
            <a:spLocks noGrp="1"/>
          </p:cNvSpPr>
          <p:nvPr>
            <p:ph idx="1"/>
          </p:nvPr>
        </p:nvSpPr>
        <p:spPr>
          <a:xfrm>
            <a:off x="1888347" y="1561213"/>
            <a:ext cx="10018713" cy="4711996"/>
          </a:xfrm>
        </p:spPr>
        <p:txBody>
          <a:bodyPr>
            <a:normAutofit fontScale="77500" lnSpcReduction="20000"/>
          </a:bodyPr>
          <a:lstStyle/>
          <a:p>
            <a:r>
              <a:rPr lang="pt-BR" sz="4000" dirty="0"/>
              <a:t>Algumas fotos são “minimalistas”, ou seja, concentram-se em pequenos detalhes;</a:t>
            </a:r>
          </a:p>
          <a:p>
            <a:r>
              <a:rPr lang="pt-BR" sz="4000" dirty="0"/>
              <a:t>Outras apresentam paisagens, com mais elementos;</a:t>
            </a:r>
          </a:p>
          <a:p>
            <a:r>
              <a:rPr lang="pt-BR" sz="4000" dirty="0"/>
              <a:t>Algumas fotos, pelos espaços mais vazios que contêm, permitem a inserção de poemas maiores;</a:t>
            </a:r>
          </a:p>
          <a:p>
            <a:r>
              <a:rPr lang="pt-BR" sz="4000" dirty="0"/>
              <a:t>Alguns poemas dialogam diretamente com a imagem;</a:t>
            </a:r>
          </a:p>
          <a:p>
            <a:r>
              <a:rPr lang="pt-BR" sz="4000" dirty="0"/>
              <a:t>Outros nascem das sugestões que as imagens trazem, sem, necessariamente, dialogarem diretamente com elas;</a:t>
            </a:r>
          </a:p>
          <a:p>
            <a:endParaRPr lang="pt-BR" dirty="0"/>
          </a:p>
        </p:txBody>
      </p:sp>
    </p:spTree>
    <p:extLst>
      <p:ext uri="{BB962C8B-B14F-4D97-AF65-F5344CB8AC3E}">
        <p14:creationId xmlns:p14="http://schemas.microsoft.com/office/powerpoint/2010/main" val="869763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D2C8142-308D-4248-92BF-3EDDA29B5EC2}"/>
              </a:ext>
            </a:extLst>
          </p:cNvPr>
          <p:cNvSpPr>
            <a:spLocks noGrp="1"/>
          </p:cNvSpPr>
          <p:nvPr>
            <p:ph idx="1"/>
          </p:nvPr>
        </p:nvSpPr>
        <p:spPr>
          <a:xfrm>
            <a:off x="1824552" y="572385"/>
            <a:ext cx="10018713" cy="4711996"/>
          </a:xfrm>
        </p:spPr>
        <p:txBody>
          <a:bodyPr>
            <a:normAutofit fontScale="77500" lnSpcReduction="20000"/>
          </a:bodyPr>
          <a:lstStyle/>
          <a:p>
            <a:r>
              <a:rPr lang="pt-BR" sz="4000" dirty="0"/>
              <a:t>Alguns </a:t>
            </a:r>
            <a:r>
              <a:rPr lang="pt-BR" sz="4000" dirty="0" err="1"/>
              <a:t>fotopoemas</a:t>
            </a:r>
            <a:r>
              <a:rPr lang="pt-BR" sz="4000" dirty="0"/>
              <a:t> apresentam um fundo no qual foi inserido o poema;</a:t>
            </a:r>
          </a:p>
          <a:p>
            <a:r>
              <a:rPr lang="pt-BR" sz="4000" dirty="0"/>
              <a:t>As cores das palavras devem ser harmônicas em relação à imagem;</a:t>
            </a:r>
          </a:p>
          <a:p>
            <a:r>
              <a:rPr lang="pt-BR" sz="4000" dirty="0"/>
              <a:t>Algumas fotos mostram cenas interessantes que foram captadas;</a:t>
            </a:r>
          </a:p>
          <a:p>
            <a:r>
              <a:rPr lang="pt-BR" sz="4000" dirty="0"/>
              <a:t>Alguns poemas falam sobre a própria criação de poemas, aproveitando-se de algo que a imagem sugere;</a:t>
            </a:r>
          </a:p>
          <a:p>
            <a:r>
              <a:rPr lang="pt-BR" sz="4000" dirty="0"/>
              <a:t>Outros poemas revelam que partiram de outros poemas ou fontes;</a:t>
            </a:r>
          </a:p>
          <a:p>
            <a:endParaRPr lang="pt-BR" dirty="0"/>
          </a:p>
        </p:txBody>
      </p:sp>
    </p:spTree>
    <p:extLst>
      <p:ext uri="{BB962C8B-B14F-4D97-AF65-F5344CB8AC3E}">
        <p14:creationId xmlns:p14="http://schemas.microsoft.com/office/powerpoint/2010/main" val="4106874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935" y="131847"/>
            <a:ext cx="8484781" cy="6363587"/>
          </a:xfrm>
          <a:prstGeom prst="rect">
            <a:avLst/>
          </a:prstGeom>
        </p:spPr>
      </p:pic>
    </p:spTree>
    <p:extLst>
      <p:ext uri="{BB962C8B-B14F-4D97-AF65-F5344CB8AC3E}">
        <p14:creationId xmlns:p14="http://schemas.microsoft.com/office/powerpoint/2010/main" val="203326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434" y="202291"/>
            <a:ext cx="4907287" cy="6453418"/>
          </a:xfrm>
          <a:prstGeom prst="rect">
            <a:avLst/>
          </a:prstGeom>
        </p:spPr>
      </p:pic>
    </p:spTree>
    <p:extLst>
      <p:ext uri="{BB962C8B-B14F-4D97-AF65-F5344CB8AC3E}">
        <p14:creationId xmlns:p14="http://schemas.microsoft.com/office/powerpoint/2010/main" val="3285116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4974DBB-C09A-4650-BD34-8A2ECED1F408}"/>
              </a:ext>
            </a:extLst>
          </p:cNvPr>
          <p:cNvPicPr>
            <a:picLocks noChangeAspect="1"/>
          </p:cNvPicPr>
          <p:nvPr/>
        </p:nvPicPr>
        <p:blipFill>
          <a:blip r:embed="rId2"/>
          <a:stretch>
            <a:fillRect/>
          </a:stretch>
        </p:blipFill>
        <p:spPr>
          <a:xfrm>
            <a:off x="2412784" y="169642"/>
            <a:ext cx="8402891" cy="6306065"/>
          </a:xfrm>
          <a:prstGeom prst="rect">
            <a:avLst/>
          </a:prstGeom>
        </p:spPr>
      </p:pic>
    </p:spTree>
    <p:extLst>
      <p:ext uri="{BB962C8B-B14F-4D97-AF65-F5344CB8AC3E}">
        <p14:creationId xmlns:p14="http://schemas.microsoft.com/office/powerpoint/2010/main" val="1377388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016" y="0"/>
            <a:ext cx="4593431" cy="6858000"/>
          </a:xfrm>
          <a:prstGeom prst="rect">
            <a:avLst/>
          </a:prstGeom>
        </p:spPr>
      </p:pic>
    </p:spTree>
    <p:extLst>
      <p:ext uri="{BB962C8B-B14F-4D97-AF65-F5344CB8AC3E}">
        <p14:creationId xmlns:p14="http://schemas.microsoft.com/office/powerpoint/2010/main" val="844224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BE41D-F744-47DD-91E6-93795484700F}"/>
              </a:ext>
            </a:extLst>
          </p:cNvPr>
          <p:cNvSpPr>
            <a:spLocks noGrp="1"/>
          </p:cNvSpPr>
          <p:nvPr>
            <p:ph type="title"/>
          </p:nvPr>
        </p:nvSpPr>
        <p:spPr>
          <a:xfrm>
            <a:off x="1086643" y="3769242"/>
            <a:ext cx="10018713" cy="1752599"/>
          </a:xfrm>
        </p:spPr>
        <p:txBody>
          <a:bodyPr>
            <a:normAutofit/>
          </a:bodyPr>
          <a:lstStyle/>
          <a:p>
            <a:r>
              <a:rPr lang="pt-BR" sz="6000" dirty="0"/>
              <a:t>Vamos ver alguns exemplos?</a:t>
            </a:r>
          </a:p>
        </p:txBody>
      </p:sp>
    </p:spTree>
    <p:extLst>
      <p:ext uri="{BB962C8B-B14F-4D97-AF65-F5344CB8AC3E}">
        <p14:creationId xmlns:p14="http://schemas.microsoft.com/office/powerpoint/2010/main" val="4064552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F21D60-FCEB-4FCB-BE1E-8292D281A518}"/>
              </a:ext>
            </a:extLst>
          </p:cNvPr>
          <p:cNvSpPr>
            <a:spLocks noGrp="1"/>
          </p:cNvSpPr>
          <p:nvPr>
            <p:ph type="title"/>
          </p:nvPr>
        </p:nvSpPr>
        <p:spPr/>
        <p:txBody>
          <a:bodyPr/>
          <a:lstStyle/>
          <a:p>
            <a:r>
              <a:rPr lang="pt-BR" dirty="0"/>
              <a:t>SOBRE A CRIAÇÃO DO POEMA</a:t>
            </a:r>
          </a:p>
        </p:txBody>
      </p:sp>
    </p:spTree>
    <p:extLst>
      <p:ext uri="{BB962C8B-B14F-4D97-AF65-F5344CB8AC3E}">
        <p14:creationId xmlns:p14="http://schemas.microsoft.com/office/powerpoint/2010/main" val="2832245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5C3807-AD4A-4769-8873-422E5E156A64}"/>
              </a:ext>
            </a:extLst>
          </p:cNvPr>
          <p:cNvSpPr>
            <a:spLocks noGrp="1"/>
          </p:cNvSpPr>
          <p:nvPr>
            <p:ph type="title"/>
          </p:nvPr>
        </p:nvSpPr>
        <p:spPr/>
        <p:txBody>
          <a:bodyPr/>
          <a:lstStyle/>
          <a:p>
            <a:r>
              <a:rPr lang="pt-BR" dirty="0"/>
              <a:t>DOIS TERMOS IMPORTANTES</a:t>
            </a:r>
          </a:p>
        </p:txBody>
      </p:sp>
      <p:sp>
        <p:nvSpPr>
          <p:cNvPr id="3" name="Espaço Reservado para Conteúdo 2">
            <a:extLst>
              <a:ext uri="{FF2B5EF4-FFF2-40B4-BE49-F238E27FC236}">
                <a16:creationId xmlns:a16="http://schemas.microsoft.com/office/drawing/2014/main" id="{C43342BC-E65C-4B15-B349-99853A5E6F37}"/>
              </a:ext>
            </a:extLst>
          </p:cNvPr>
          <p:cNvSpPr>
            <a:spLocks noGrp="1"/>
          </p:cNvSpPr>
          <p:nvPr>
            <p:ph idx="1"/>
          </p:nvPr>
        </p:nvSpPr>
        <p:spPr>
          <a:xfrm>
            <a:off x="3451334" y="2438399"/>
            <a:ext cx="6522006" cy="3124201"/>
          </a:xfrm>
        </p:spPr>
        <p:txBody>
          <a:bodyPr>
            <a:normAutofit/>
          </a:bodyPr>
          <a:lstStyle/>
          <a:p>
            <a:r>
              <a:rPr lang="pt-BR" sz="4800" dirty="0"/>
              <a:t>LICENÇA POÉTICA</a:t>
            </a:r>
          </a:p>
          <a:p>
            <a:r>
              <a:rPr lang="pt-BR" sz="4800" dirty="0"/>
              <a:t>CAMPO SEMÂNTICO</a:t>
            </a:r>
          </a:p>
        </p:txBody>
      </p:sp>
    </p:spTree>
    <p:extLst>
      <p:ext uri="{BB962C8B-B14F-4D97-AF65-F5344CB8AC3E}">
        <p14:creationId xmlns:p14="http://schemas.microsoft.com/office/powerpoint/2010/main" val="3354635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QUE É...</a:t>
            </a:r>
            <a:br>
              <a:rPr lang="pt-BR" dirty="0"/>
            </a:br>
            <a:endParaRPr lang="pt-BR" dirty="0"/>
          </a:p>
        </p:txBody>
      </p:sp>
      <p:sp>
        <p:nvSpPr>
          <p:cNvPr id="3" name="Espaço Reservado para Conteúdo 2"/>
          <p:cNvSpPr>
            <a:spLocks noGrp="1"/>
          </p:cNvSpPr>
          <p:nvPr>
            <p:ph idx="1"/>
          </p:nvPr>
        </p:nvSpPr>
        <p:spPr/>
        <p:txBody>
          <a:bodyPr>
            <a:normAutofit/>
          </a:bodyPr>
          <a:lstStyle/>
          <a:p>
            <a:pPr marL="0" indent="0">
              <a:buNone/>
            </a:pPr>
            <a:r>
              <a:rPr lang="pt-BR" b="1" dirty="0"/>
              <a:t>Pronominais</a:t>
            </a:r>
            <a:endParaRPr lang="pt-BR" dirty="0"/>
          </a:p>
          <a:p>
            <a:pPr marL="0" indent="0">
              <a:buNone/>
            </a:pPr>
            <a:r>
              <a:rPr lang="pt-BR" dirty="0"/>
              <a:t>Dê-me um cigarro</a:t>
            </a:r>
          </a:p>
          <a:p>
            <a:pPr marL="0" indent="0">
              <a:buNone/>
            </a:pPr>
            <a:r>
              <a:rPr lang="pt-BR" dirty="0"/>
              <a:t>Diz a gramática</a:t>
            </a:r>
          </a:p>
          <a:p>
            <a:pPr marL="0" indent="0">
              <a:buNone/>
            </a:pPr>
            <a:r>
              <a:rPr lang="pt-BR" dirty="0"/>
              <a:t>Do professor e do aluno</a:t>
            </a:r>
          </a:p>
          <a:p>
            <a:pPr marL="0" indent="0">
              <a:buNone/>
            </a:pPr>
            <a:r>
              <a:rPr lang="pt-BR" dirty="0"/>
              <a:t>E do mulato sabido</a:t>
            </a:r>
          </a:p>
          <a:p>
            <a:pPr marL="0" indent="0">
              <a:buNone/>
            </a:pPr>
            <a:r>
              <a:rPr lang="pt-BR" dirty="0"/>
              <a:t>Mas o bom negro e o bom branco</a:t>
            </a:r>
          </a:p>
          <a:p>
            <a:pPr marL="0" indent="0">
              <a:buNone/>
            </a:pPr>
            <a:r>
              <a:rPr lang="pt-BR" dirty="0"/>
              <a:t>Da Nação Brasileira</a:t>
            </a:r>
          </a:p>
          <a:p>
            <a:pPr marL="0" indent="0">
              <a:buNone/>
            </a:pPr>
            <a:r>
              <a:rPr lang="pt-BR" dirty="0"/>
              <a:t>Dizem todos os dias</a:t>
            </a:r>
          </a:p>
          <a:p>
            <a:pPr marL="0" indent="0">
              <a:buNone/>
            </a:pPr>
            <a:r>
              <a:rPr lang="pt-BR" dirty="0"/>
              <a:t>Deixa disso camarada</a:t>
            </a:r>
          </a:p>
          <a:p>
            <a:pPr marL="0" indent="0">
              <a:buNone/>
            </a:pPr>
            <a:r>
              <a:rPr lang="pt-BR" dirty="0"/>
              <a:t>Me dá um cigarro</a:t>
            </a:r>
          </a:p>
          <a:p>
            <a:pPr marL="0" indent="0">
              <a:buNone/>
            </a:pPr>
            <a:r>
              <a:rPr lang="pt-BR" dirty="0"/>
              <a:t>(Oswald de Andrade)</a:t>
            </a:r>
          </a:p>
          <a:p>
            <a:endParaRPr lang="pt-BR" dirty="0"/>
          </a:p>
        </p:txBody>
      </p:sp>
      <p:sp>
        <p:nvSpPr>
          <p:cNvPr id="4" name="Espaço Reservado para Texto 3"/>
          <p:cNvSpPr>
            <a:spLocks noGrp="1"/>
          </p:cNvSpPr>
          <p:nvPr>
            <p:ph type="body" sz="half" idx="2"/>
          </p:nvPr>
        </p:nvSpPr>
        <p:spPr/>
        <p:txBody>
          <a:bodyPr>
            <a:normAutofit/>
          </a:bodyPr>
          <a:lstStyle/>
          <a:p>
            <a:r>
              <a:rPr lang="pt-BR" sz="4000" dirty="0"/>
              <a:t>LICENÇA POÉTICA</a:t>
            </a:r>
          </a:p>
        </p:txBody>
      </p:sp>
    </p:spTree>
    <p:extLst>
      <p:ext uri="{BB962C8B-B14F-4D97-AF65-F5344CB8AC3E}">
        <p14:creationId xmlns:p14="http://schemas.microsoft.com/office/powerpoint/2010/main" val="3042781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QUE É...</a:t>
            </a:r>
            <a:br>
              <a:rPr lang="pt-BR" dirty="0"/>
            </a:br>
            <a:endParaRPr lang="pt-BR" dirty="0"/>
          </a:p>
        </p:txBody>
      </p:sp>
      <p:sp>
        <p:nvSpPr>
          <p:cNvPr id="3" name="Espaço Reservado para Conteúdo 2"/>
          <p:cNvSpPr>
            <a:spLocks noGrp="1"/>
          </p:cNvSpPr>
          <p:nvPr>
            <p:ph idx="1"/>
          </p:nvPr>
        </p:nvSpPr>
        <p:spPr/>
        <p:txBody>
          <a:bodyPr>
            <a:noAutofit/>
          </a:bodyPr>
          <a:lstStyle/>
          <a:p>
            <a:pPr marL="0" indent="0">
              <a:spcBef>
                <a:spcPts val="0"/>
              </a:spcBef>
              <a:buNone/>
            </a:pPr>
            <a:r>
              <a:rPr lang="pt-BR" sz="2000" b="1" dirty="0"/>
              <a:t>Licença poética</a:t>
            </a:r>
          </a:p>
          <a:p>
            <a:pPr marL="0" indent="0">
              <a:spcBef>
                <a:spcPts val="0"/>
              </a:spcBef>
              <a:buNone/>
            </a:pPr>
            <a:endParaRPr lang="pt-BR" sz="2000" b="1" dirty="0"/>
          </a:p>
          <a:p>
            <a:pPr marL="0" indent="0">
              <a:spcBef>
                <a:spcPts val="0"/>
              </a:spcBef>
              <a:buNone/>
            </a:pPr>
            <a:r>
              <a:rPr lang="pt-BR" sz="2000" dirty="0"/>
              <a:t>Os homens, comem.</a:t>
            </a:r>
          </a:p>
          <a:p>
            <a:pPr marL="0" indent="0">
              <a:spcBef>
                <a:spcPts val="0"/>
              </a:spcBef>
              <a:buNone/>
            </a:pPr>
            <a:r>
              <a:rPr lang="pt-BR" sz="2000" dirty="0"/>
              <a:t>E a vírgula,</a:t>
            </a:r>
          </a:p>
          <a:p>
            <a:pPr marL="0" indent="0">
              <a:spcBef>
                <a:spcPts val="0"/>
              </a:spcBef>
              <a:buNone/>
            </a:pPr>
            <a:r>
              <a:rPr lang="pt-BR" sz="2000" dirty="0"/>
              <a:t>intrometida,</a:t>
            </a:r>
          </a:p>
          <a:p>
            <a:pPr marL="0" indent="0">
              <a:spcBef>
                <a:spcPts val="0"/>
              </a:spcBef>
              <a:buNone/>
            </a:pPr>
            <a:r>
              <a:rPr lang="pt-BR" sz="2000" dirty="0"/>
              <a:t>dói sem vergonha</a:t>
            </a:r>
          </a:p>
          <a:p>
            <a:pPr marL="0" indent="0">
              <a:spcBef>
                <a:spcPts val="0"/>
              </a:spcBef>
              <a:buNone/>
            </a:pPr>
            <a:r>
              <a:rPr lang="pt-BR" sz="2000" dirty="0"/>
              <a:t>na sua retina.</a:t>
            </a:r>
          </a:p>
          <a:p>
            <a:pPr marL="0" indent="0">
              <a:spcBef>
                <a:spcPts val="0"/>
              </a:spcBef>
              <a:buNone/>
            </a:pPr>
            <a:r>
              <a:rPr lang="pt-BR" sz="2000" dirty="0"/>
              <a:t>Comessem todos os homens,</a:t>
            </a:r>
          </a:p>
          <a:p>
            <a:pPr marL="0" indent="0">
              <a:spcBef>
                <a:spcPts val="0"/>
              </a:spcBef>
              <a:buNone/>
            </a:pPr>
            <a:r>
              <a:rPr lang="pt-BR" sz="2000" dirty="0"/>
              <a:t>mulheres, meninos e meninas,</a:t>
            </a:r>
          </a:p>
          <a:p>
            <a:pPr marL="0" indent="0">
              <a:spcBef>
                <a:spcPts val="0"/>
              </a:spcBef>
              <a:buNone/>
            </a:pPr>
            <a:r>
              <a:rPr lang="pt-BR" sz="2000" dirty="0"/>
              <a:t>outra seria a estética,</a:t>
            </a:r>
          </a:p>
          <a:p>
            <a:pPr marL="0" indent="0">
              <a:spcBef>
                <a:spcPts val="0"/>
              </a:spcBef>
              <a:buNone/>
            </a:pPr>
            <a:r>
              <a:rPr lang="pt-BR" sz="2000" dirty="0"/>
              <a:t>isenta de licença poética.</a:t>
            </a:r>
          </a:p>
          <a:p>
            <a:pPr marL="0" indent="0">
              <a:spcBef>
                <a:spcPts val="0"/>
              </a:spcBef>
              <a:buNone/>
            </a:pPr>
            <a:r>
              <a:rPr lang="pt-BR" sz="2000" dirty="0"/>
              <a:t>E não haveria esta dor</a:t>
            </a:r>
          </a:p>
          <a:p>
            <a:pPr marL="0" indent="0">
              <a:spcBef>
                <a:spcPts val="0"/>
              </a:spcBef>
              <a:buNone/>
            </a:pPr>
            <a:r>
              <a:rPr lang="pt-BR" sz="2000" dirty="0"/>
              <a:t>doendo fora do lugar</a:t>
            </a:r>
          </a:p>
          <a:p>
            <a:pPr marL="0" indent="0">
              <a:spcBef>
                <a:spcPts val="0"/>
              </a:spcBef>
              <a:buNone/>
            </a:pPr>
            <a:r>
              <a:rPr lang="pt-BR" sz="2000" dirty="0"/>
              <a:t>(e que, mesmo assim,</a:t>
            </a:r>
          </a:p>
          <a:p>
            <a:pPr marL="0" indent="0">
              <a:spcBef>
                <a:spcPts val="0"/>
              </a:spcBef>
              <a:buNone/>
            </a:pPr>
            <a:r>
              <a:rPr lang="pt-BR" sz="2000" dirty="0"/>
              <a:t>não faz você pensar).</a:t>
            </a:r>
          </a:p>
          <a:p>
            <a:pPr marL="0" indent="0">
              <a:spcBef>
                <a:spcPts val="0"/>
              </a:spcBef>
              <a:buNone/>
            </a:pPr>
            <a:r>
              <a:rPr lang="pt-BR" sz="2000" dirty="0"/>
              <a:t>(Christina Ramalho)</a:t>
            </a:r>
          </a:p>
        </p:txBody>
      </p:sp>
      <p:sp>
        <p:nvSpPr>
          <p:cNvPr id="4" name="Espaço Reservado para Texto 3"/>
          <p:cNvSpPr>
            <a:spLocks noGrp="1"/>
          </p:cNvSpPr>
          <p:nvPr>
            <p:ph type="body" sz="half" idx="2"/>
          </p:nvPr>
        </p:nvSpPr>
        <p:spPr/>
        <p:txBody>
          <a:bodyPr>
            <a:normAutofit/>
          </a:bodyPr>
          <a:lstStyle/>
          <a:p>
            <a:r>
              <a:rPr lang="pt-BR" sz="4000" dirty="0"/>
              <a:t>LICENÇA POÉTICA</a:t>
            </a:r>
          </a:p>
        </p:txBody>
      </p:sp>
    </p:spTree>
    <p:extLst>
      <p:ext uri="{BB962C8B-B14F-4D97-AF65-F5344CB8AC3E}">
        <p14:creationId xmlns:p14="http://schemas.microsoft.com/office/powerpoint/2010/main" val="1981033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CAMPO SEMÂNTICO: UM LUGAR ONDE SE SEMEIAM SENTIDOS</a:t>
            </a:r>
          </a:p>
        </p:txBody>
      </p:sp>
      <p:sp>
        <p:nvSpPr>
          <p:cNvPr id="4" name="Espaço Reservado para Texto 3"/>
          <p:cNvSpPr>
            <a:spLocks noGrp="1"/>
          </p:cNvSpPr>
          <p:nvPr>
            <p:ph type="body" sz="half" idx="2"/>
          </p:nvPr>
        </p:nvSpPr>
        <p:spPr/>
        <p:txBody>
          <a:bodyPr/>
          <a:lstStyle/>
          <a:p>
            <a:pPr algn="ctr"/>
            <a:r>
              <a:rPr lang="pt-BR" dirty="0"/>
              <a:t>UMA “CORRENTE DE PALAVRAS” POR TRÁS DAS QUAIS HÁ UMA “CORRENTE DE IDEIAS”</a:t>
            </a:r>
          </a:p>
          <a:p>
            <a:pPr algn="ctr"/>
            <a:r>
              <a:rPr lang="pt-BR" dirty="0"/>
              <a:t>Christina Ramalho</a:t>
            </a:r>
          </a:p>
        </p:txBody>
      </p:sp>
    </p:spTree>
    <p:extLst>
      <p:ext uri="{BB962C8B-B14F-4D97-AF65-F5344CB8AC3E}">
        <p14:creationId xmlns:p14="http://schemas.microsoft.com/office/powerpoint/2010/main" val="41990848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2748" y="126705"/>
            <a:ext cx="5348360" cy="1905000"/>
          </a:xfrm>
        </p:spPr>
        <p:txBody>
          <a:bodyPr/>
          <a:lstStyle/>
          <a:p>
            <a:pPr algn="r"/>
            <a:r>
              <a:rPr lang="pt-BR" dirty="0"/>
              <a:t>CAMPO SEMÂNTICO</a:t>
            </a:r>
          </a:p>
        </p:txBody>
      </p:sp>
      <p:sp>
        <p:nvSpPr>
          <p:cNvPr id="3" name="Espaço Reservado para Texto 2"/>
          <p:cNvSpPr>
            <a:spLocks noGrp="1"/>
          </p:cNvSpPr>
          <p:nvPr>
            <p:ph type="body" idx="1"/>
          </p:nvPr>
        </p:nvSpPr>
        <p:spPr>
          <a:xfrm>
            <a:off x="2764808" y="1818481"/>
            <a:ext cx="1470473" cy="685800"/>
          </a:xfrm>
        </p:spPr>
        <p:txBody>
          <a:bodyPr/>
          <a:lstStyle/>
          <a:p>
            <a:r>
              <a:rPr lang="pt-BR" dirty="0"/>
              <a:t>CAVALO</a:t>
            </a:r>
          </a:p>
        </p:txBody>
      </p:sp>
      <p:sp>
        <p:nvSpPr>
          <p:cNvPr id="4" name="Espaço Reservado para Texto 3"/>
          <p:cNvSpPr>
            <a:spLocks noGrp="1"/>
          </p:cNvSpPr>
          <p:nvPr>
            <p:ph type="body" sz="half" idx="15"/>
          </p:nvPr>
        </p:nvSpPr>
        <p:spPr>
          <a:xfrm>
            <a:off x="2764808" y="2637407"/>
            <a:ext cx="2186578" cy="4008986"/>
          </a:xfrm>
        </p:spPr>
        <p:txBody>
          <a:bodyPr>
            <a:normAutofit fontScale="40000" lnSpcReduction="20000"/>
          </a:bodyPr>
          <a:lstStyle/>
          <a:p>
            <a:r>
              <a:rPr lang="pt-BR" sz="3700" dirty="0"/>
              <a:t>ANIMAL</a:t>
            </a:r>
          </a:p>
          <a:p>
            <a:r>
              <a:rPr lang="pt-BR" sz="3700" dirty="0"/>
              <a:t>FAZENDA</a:t>
            </a:r>
          </a:p>
          <a:p>
            <a:r>
              <a:rPr lang="pt-BR" sz="3700" dirty="0"/>
              <a:t>VELOCIDADE</a:t>
            </a:r>
          </a:p>
          <a:p>
            <a:r>
              <a:rPr lang="pt-BR" sz="3700" dirty="0"/>
              <a:t>FORÇA</a:t>
            </a:r>
          </a:p>
          <a:p>
            <a:r>
              <a:rPr lang="pt-BR" sz="3700" dirty="0"/>
              <a:t>CAMPO</a:t>
            </a:r>
          </a:p>
          <a:p>
            <a:r>
              <a:rPr lang="pt-BR" sz="3700" dirty="0"/>
              <a:t>MONTARIA</a:t>
            </a:r>
          </a:p>
          <a:p>
            <a:r>
              <a:rPr lang="pt-BR" sz="3700" dirty="0"/>
              <a:t>GALOPE</a:t>
            </a:r>
          </a:p>
          <a:p>
            <a:r>
              <a:rPr lang="pt-BR" sz="3700" dirty="0"/>
              <a:t>SALTO</a:t>
            </a:r>
          </a:p>
          <a:p>
            <a:r>
              <a:rPr lang="pt-BR" sz="3700" dirty="0"/>
              <a:t>CAVALEIRO/AMAZONA</a:t>
            </a:r>
          </a:p>
          <a:p>
            <a:r>
              <a:rPr lang="pt-BR" sz="3700" dirty="0"/>
              <a:t>COMPETIÇÃO</a:t>
            </a:r>
          </a:p>
          <a:p>
            <a:r>
              <a:rPr lang="pt-BR" sz="3700" dirty="0"/>
              <a:t>CORRIDA</a:t>
            </a:r>
          </a:p>
          <a:p>
            <a:r>
              <a:rPr lang="pt-BR" sz="3700" dirty="0"/>
              <a:t>BELEZA</a:t>
            </a:r>
          </a:p>
          <a:p>
            <a:endParaRPr lang="pt-BR" dirty="0"/>
          </a:p>
        </p:txBody>
      </p:sp>
      <p:sp>
        <p:nvSpPr>
          <p:cNvPr id="5" name="Espaço Reservado para Texto 4"/>
          <p:cNvSpPr>
            <a:spLocks noGrp="1"/>
          </p:cNvSpPr>
          <p:nvPr>
            <p:ph type="body" sz="quarter" idx="3"/>
          </p:nvPr>
        </p:nvSpPr>
        <p:spPr>
          <a:xfrm>
            <a:off x="5578914" y="1818481"/>
            <a:ext cx="1470472" cy="685800"/>
          </a:xfrm>
        </p:spPr>
        <p:txBody>
          <a:bodyPr/>
          <a:lstStyle/>
          <a:p>
            <a:r>
              <a:rPr lang="pt-BR" dirty="0"/>
              <a:t>NUVEM</a:t>
            </a:r>
          </a:p>
        </p:txBody>
      </p:sp>
      <p:sp>
        <p:nvSpPr>
          <p:cNvPr id="6" name="Espaço Reservado para Texto 5"/>
          <p:cNvSpPr>
            <a:spLocks noGrp="1"/>
          </p:cNvSpPr>
          <p:nvPr>
            <p:ph type="body" sz="half" idx="16"/>
          </p:nvPr>
        </p:nvSpPr>
        <p:spPr>
          <a:xfrm>
            <a:off x="5578914" y="2626400"/>
            <a:ext cx="1580342" cy="3434002"/>
          </a:xfrm>
        </p:spPr>
        <p:txBody>
          <a:bodyPr>
            <a:normAutofit fontScale="32500" lnSpcReduction="20000"/>
          </a:bodyPr>
          <a:lstStyle/>
          <a:p>
            <a:r>
              <a:rPr lang="pt-BR" sz="5000" dirty="0"/>
              <a:t>CÉU</a:t>
            </a:r>
          </a:p>
          <a:p>
            <a:r>
              <a:rPr lang="pt-BR" sz="5000" dirty="0"/>
              <a:t>BRANCO</a:t>
            </a:r>
          </a:p>
          <a:p>
            <a:r>
              <a:rPr lang="pt-BR" sz="5000" dirty="0"/>
              <a:t>CINZA</a:t>
            </a:r>
          </a:p>
          <a:p>
            <a:r>
              <a:rPr lang="pt-BR" sz="5000" dirty="0"/>
              <a:t>ALTITUDE</a:t>
            </a:r>
          </a:p>
          <a:p>
            <a:r>
              <a:rPr lang="pt-BR" sz="5000" dirty="0"/>
              <a:t>CHUVA</a:t>
            </a:r>
          </a:p>
          <a:p>
            <a:r>
              <a:rPr lang="pt-BR" sz="5000" dirty="0"/>
              <a:t>VOAR</a:t>
            </a:r>
          </a:p>
          <a:p>
            <a:r>
              <a:rPr lang="pt-BR" sz="5000" dirty="0"/>
              <a:t>TEMPO</a:t>
            </a:r>
          </a:p>
          <a:p>
            <a:r>
              <a:rPr lang="pt-BR" sz="5000" dirty="0"/>
              <a:t>ESTAÇÃO</a:t>
            </a:r>
          </a:p>
          <a:p>
            <a:r>
              <a:rPr lang="pt-BR" sz="5000" dirty="0"/>
              <a:t>CORES</a:t>
            </a:r>
          </a:p>
          <a:p>
            <a:endParaRPr lang="pt-BR" dirty="0"/>
          </a:p>
          <a:p>
            <a:endParaRPr lang="pt-BR" dirty="0"/>
          </a:p>
          <a:p>
            <a:endParaRPr lang="pt-BR" dirty="0"/>
          </a:p>
          <a:p>
            <a:endParaRPr lang="pt-BR" dirty="0"/>
          </a:p>
          <a:p>
            <a:endParaRPr lang="pt-BR" dirty="0"/>
          </a:p>
        </p:txBody>
      </p:sp>
      <p:sp>
        <p:nvSpPr>
          <p:cNvPr id="7" name="Espaço Reservado para Texto 6"/>
          <p:cNvSpPr>
            <a:spLocks noGrp="1"/>
          </p:cNvSpPr>
          <p:nvPr>
            <p:ph type="body" sz="quarter" idx="13"/>
          </p:nvPr>
        </p:nvSpPr>
        <p:spPr>
          <a:xfrm>
            <a:off x="8639253" y="1818481"/>
            <a:ext cx="3194968" cy="685800"/>
          </a:xfrm>
        </p:spPr>
        <p:txBody>
          <a:bodyPr/>
          <a:lstStyle/>
          <a:p>
            <a:r>
              <a:rPr lang="pt-BR" dirty="0"/>
              <a:t>LÁPIS</a:t>
            </a:r>
          </a:p>
        </p:txBody>
      </p:sp>
      <p:sp>
        <p:nvSpPr>
          <p:cNvPr id="8" name="Espaço Reservado para Texto 7"/>
          <p:cNvSpPr>
            <a:spLocks noGrp="1"/>
          </p:cNvSpPr>
          <p:nvPr>
            <p:ph type="body" sz="half" idx="17"/>
          </p:nvPr>
        </p:nvSpPr>
        <p:spPr>
          <a:xfrm>
            <a:off x="8688685" y="2658514"/>
            <a:ext cx="3145536" cy="3804629"/>
          </a:xfrm>
        </p:spPr>
        <p:txBody>
          <a:bodyPr>
            <a:normAutofit fontScale="40000" lnSpcReduction="20000"/>
          </a:bodyPr>
          <a:lstStyle/>
          <a:p>
            <a:r>
              <a:rPr lang="pt-BR" sz="4900" dirty="0"/>
              <a:t>ESCREVER</a:t>
            </a:r>
          </a:p>
          <a:p>
            <a:r>
              <a:rPr lang="pt-BR" sz="4900" dirty="0"/>
              <a:t>PINTAR</a:t>
            </a:r>
          </a:p>
          <a:p>
            <a:r>
              <a:rPr lang="pt-BR" sz="4900" dirty="0"/>
              <a:t>DESENHAR</a:t>
            </a:r>
          </a:p>
          <a:p>
            <a:r>
              <a:rPr lang="pt-BR" sz="4900" dirty="0"/>
              <a:t>COR</a:t>
            </a:r>
          </a:p>
          <a:p>
            <a:r>
              <a:rPr lang="pt-BR" sz="4900" dirty="0"/>
              <a:t>DESENHO</a:t>
            </a:r>
          </a:p>
          <a:p>
            <a:r>
              <a:rPr lang="pt-BR" sz="4900" dirty="0"/>
              <a:t>IMAGEM</a:t>
            </a:r>
          </a:p>
          <a:p>
            <a:r>
              <a:rPr lang="pt-BR" sz="4900" dirty="0"/>
              <a:t>COLORIR</a:t>
            </a:r>
          </a:p>
          <a:p>
            <a:r>
              <a:rPr lang="pt-BR" sz="4900" dirty="0"/>
              <a:t>RETAS</a:t>
            </a:r>
          </a:p>
          <a:p>
            <a:r>
              <a:rPr lang="pt-BR" sz="4900" dirty="0"/>
              <a:t>CURVAS</a:t>
            </a:r>
          </a:p>
          <a:p>
            <a:endParaRPr lang="pt-BR" dirty="0"/>
          </a:p>
        </p:txBody>
      </p:sp>
      <p:sp>
        <p:nvSpPr>
          <p:cNvPr id="9" name="Seta: para a Direita 8">
            <a:extLst>
              <a:ext uri="{FF2B5EF4-FFF2-40B4-BE49-F238E27FC236}">
                <a16:creationId xmlns:a16="http://schemas.microsoft.com/office/drawing/2014/main" id="{AAF99C7E-994C-4E54-B91B-86F74DFD08D9}"/>
              </a:ext>
            </a:extLst>
          </p:cNvPr>
          <p:cNvSpPr/>
          <p:nvPr/>
        </p:nvSpPr>
        <p:spPr>
          <a:xfrm rot="1768363">
            <a:off x="2084375" y="1696521"/>
            <a:ext cx="691116" cy="584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a:extLst>
              <a:ext uri="{FF2B5EF4-FFF2-40B4-BE49-F238E27FC236}">
                <a16:creationId xmlns:a16="http://schemas.microsoft.com/office/drawing/2014/main" id="{98235959-1A1E-4C94-9303-2E6C96047FD5}"/>
              </a:ext>
            </a:extLst>
          </p:cNvPr>
          <p:cNvSpPr/>
          <p:nvPr/>
        </p:nvSpPr>
        <p:spPr>
          <a:xfrm rot="1768363">
            <a:off x="4897448" y="1732297"/>
            <a:ext cx="691116" cy="584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0">
            <a:extLst>
              <a:ext uri="{FF2B5EF4-FFF2-40B4-BE49-F238E27FC236}">
                <a16:creationId xmlns:a16="http://schemas.microsoft.com/office/drawing/2014/main" id="{1CA2B790-DB51-4DEA-B038-90402DC92569}"/>
              </a:ext>
            </a:extLst>
          </p:cNvPr>
          <p:cNvSpPr/>
          <p:nvPr/>
        </p:nvSpPr>
        <p:spPr>
          <a:xfrm rot="1768363">
            <a:off x="7950746" y="1732297"/>
            <a:ext cx="691116" cy="584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07261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21664" y="43312"/>
            <a:ext cx="5201417" cy="1905000"/>
          </a:xfrm>
        </p:spPr>
        <p:txBody>
          <a:bodyPr/>
          <a:lstStyle/>
          <a:p>
            <a:pPr algn="r"/>
            <a:r>
              <a:rPr lang="pt-BR" dirty="0"/>
              <a:t>CAMPO SEMÂNTICO</a:t>
            </a:r>
          </a:p>
        </p:txBody>
      </p:sp>
      <p:sp>
        <p:nvSpPr>
          <p:cNvPr id="3" name="Espaço Reservado para Texto 2"/>
          <p:cNvSpPr>
            <a:spLocks noGrp="1"/>
          </p:cNvSpPr>
          <p:nvPr>
            <p:ph type="body" idx="1"/>
          </p:nvPr>
        </p:nvSpPr>
        <p:spPr>
          <a:xfrm>
            <a:off x="2517650" y="1690928"/>
            <a:ext cx="1498324" cy="685800"/>
          </a:xfrm>
        </p:spPr>
        <p:txBody>
          <a:bodyPr/>
          <a:lstStyle/>
          <a:p>
            <a:r>
              <a:rPr lang="pt-BR" dirty="0"/>
              <a:t>CAVALO</a:t>
            </a:r>
          </a:p>
        </p:txBody>
      </p:sp>
      <p:sp>
        <p:nvSpPr>
          <p:cNvPr id="4" name="Espaço Reservado para Texto 3"/>
          <p:cNvSpPr>
            <a:spLocks noGrp="1"/>
          </p:cNvSpPr>
          <p:nvPr>
            <p:ph type="body" sz="half" idx="15"/>
          </p:nvPr>
        </p:nvSpPr>
        <p:spPr>
          <a:xfrm>
            <a:off x="2517650" y="2481427"/>
            <a:ext cx="2415727" cy="3665397"/>
          </a:xfrm>
        </p:spPr>
        <p:txBody>
          <a:bodyPr>
            <a:normAutofit fontScale="25000" lnSpcReduction="20000"/>
          </a:bodyPr>
          <a:lstStyle/>
          <a:p>
            <a:r>
              <a:rPr lang="pt-BR" sz="7200" dirty="0"/>
              <a:t>LIBERDADE</a:t>
            </a:r>
          </a:p>
          <a:p>
            <a:r>
              <a:rPr lang="pt-BR" sz="7200" dirty="0"/>
              <a:t>LIBERTAÇÃO</a:t>
            </a:r>
          </a:p>
          <a:p>
            <a:r>
              <a:rPr lang="pt-BR" sz="7200" dirty="0"/>
              <a:t>COMPANHIA</a:t>
            </a:r>
          </a:p>
          <a:p>
            <a:r>
              <a:rPr lang="pt-BR" sz="7200" dirty="0"/>
              <a:t>ROMANTISMO</a:t>
            </a:r>
          </a:p>
          <a:p>
            <a:r>
              <a:rPr lang="pt-BR" sz="7200" dirty="0"/>
              <a:t>COMPANHEIRISMO</a:t>
            </a:r>
          </a:p>
          <a:p>
            <a:r>
              <a:rPr lang="pt-BR" sz="7200" dirty="0"/>
              <a:t>DECISÃO</a:t>
            </a:r>
          </a:p>
          <a:p>
            <a:r>
              <a:rPr lang="pt-BR" sz="7200" dirty="0"/>
              <a:t>SORTE</a:t>
            </a:r>
          </a:p>
          <a:p>
            <a:r>
              <a:rPr lang="pt-BR" sz="7200" dirty="0"/>
              <a:t>IDEIAS</a:t>
            </a:r>
          </a:p>
          <a:p>
            <a:r>
              <a:rPr lang="pt-BR" sz="7200" dirty="0"/>
              <a:t>INSPIRAÇÃO</a:t>
            </a:r>
          </a:p>
          <a:p>
            <a:endParaRPr lang="pt-BR" dirty="0"/>
          </a:p>
        </p:txBody>
      </p:sp>
      <p:sp>
        <p:nvSpPr>
          <p:cNvPr id="5" name="Espaço Reservado para Texto 4"/>
          <p:cNvSpPr>
            <a:spLocks noGrp="1"/>
          </p:cNvSpPr>
          <p:nvPr>
            <p:ph type="body" sz="quarter" idx="3"/>
          </p:nvPr>
        </p:nvSpPr>
        <p:spPr>
          <a:xfrm>
            <a:off x="5599391" y="1690928"/>
            <a:ext cx="1391686" cy="685800"/>
          </a:xfrm>
        </p:spPr>
        <p:txBody>
          <a:bodyPr/>
          <a:lstStyle/>
          <a:p>
            <a:r>
              <a:rPr lang="pt-BR" dirty="0"/>
              <a:t>NUVEM</a:t>
            </a:r>
          </a:p>
        </p:txBody>
      </p:sp>
      <p:sp>
        <p:nvSpPr>
          <p:cNvPr id="6" name="Espaço Reservado para Texto 5"/>
          <p:cNvSpPr>
            <a:spLocks noGrp="1"/>
          </p:cNvSpPr>
          <p:nvPr>
            <p:ph type="body" sz="half" idx="16"/>
          </p:nvPr>
        </p:nvSpPr>
        <p:spPr>
          <a:xfrm>
            <a:off x="5599391" y="2453572"/>
            <a:ext cx="2311233" cy="3941844"/>
          </a:xfrm>
        </p:spPr>
        <p:txBody>
          <a:bodyPr>
            <a:normAutofit fontScale="55000" lnSpcReduction="20000"/>
          </a:bodyPr>
          <a:lstStyle/>
          <a:p>
            <a:r>
              <a:rPr lang="pt-BR" sz="3400" dirty="0"/>
              <a:t>MUDANÇA</a:t>
            </a:r>
          </a:p>
          <a:p>
            <a:r>
              <a:rPr lang="pt-BR" sz="3400" dirty="0"/>
              <a:t>AVISO</a:t>
            </a:r>
          </a:p>
          <a:p>
            <a:r>
              <a:rPr lang="pt-BR" sz="3400" dirty="0"/>
              <a:t>PREOCUPAÇÃO</a:t>
            </a:r>
          </a:p>
          <a:p>
            <a:r>
              <a:rPr lang="pt-BR" sz="3400" dirty="0"/>
              <a:t>TEMPESTADE</a:t>
            </a:r>
          </a:p>
          <a:p>
            <a:r>
              <a:rPr lang="pt-BR" sz="3400" dirty="0"/>
              <a:t>SONHO</a:t>
            </a:r>
          </a:p>
          <a:p>
            <a:r>
              <a:rPr lang="pt-BR" sz="3400" dirty="0"/>
              <a:t>LEMBRANÇA</a:t>
            </a:r>
          </a:p>
          <a:p>
            <a:r>
              <a:rPr lang="pt-BR" sz="3400" dirty="0"/>
              <a:t>ANIMAIS</a:t>
            </a:r>
          </a:p>
          <a:p>
            <a:r>
              <a:rPr lang="pt-BR" sz="3400" dirty="0"/>
              <a:t>PASSAGEM</a:t>
            </a:r>
          </a:p>
          <a:p>
            <a:r>
              <a:rPr lang="pt-BR" sz="3400" dirty="0"/>
              <a:t>IDEIAS</a:t>
            </a:r>
          </a:p>
          <a:p>
            <a:r>
              <a:rPr lang="pt-BR" sz="3400" dirty="0"/>
              <a:t>INSPIRAÇÃO</a:t>
            </a:r>
          </a:p>
          <a:p>
            <a:endParaRPr lang="pt-BR" dirty="0"/>
          </a:p>
          <a:p>
            <a:endParaRPr lang="pt-BR" dirty="0"/>
          </a:p>
          <a:p>
            <a:endParaRPr lang="pt-BR" dirty="0"/>
          </a:p>
          <a:p>
            <a:endParaRPr lang="pt-BR" dirty="0"/>
          </a:p>
          <a:p>
            <a:endParaRPr lang="pt-BR" dirty="0"/>
          </a:p>
        </p:txBody>
      </p:sp>
      <p:sp>
        <p:nvSpPr>
          <p:cNvPr id="7" name="Espaço Reservado para Texto 6"/>
          <p:cNvSpPr>
            <a:spLocks noGrp="1"/>
          </p:cNvSpPr>
          <p:nvPr>
            <p:ph type="body" sz="quarter" idx="13"/>
          </p:nvPr>
        </p:nvSpPr>
        <p:spPr>
          <a:xfrm>
            <a:off x="8859016" y="1605412"/>
            <a:ext cx="1391686" cy="685800"/>
          </a:xfrm>
        </p:spPr>
        <p:txBody>
          <a:bodyPr/>
          <a:lstStyle/>
          <a:p>
            <a:r>
              <a:rPr lang="pt-BR" dirty="0"/>
              <a:t>LÁPIS</a:t>
            </a:r>
          </a:p>
        </p:txBody>
      </p:sp>
      <p:sp>
        <p:nvSpPr>
          <p:cNvPr id="8" name="Espaço Reservado para Texto 7"/>
          <p:cNvSpPr>
            <a:spLocks noGrp="1"/>
          </p:cNvSpPr>
          <p:nvPr>
            <p:ph type="body" sz="half" idx="17"/>
          </p:nvPr>
        </p:nvSpPr>
        <p:spPr>
          <a:xfrm>
            <a:off x="8859016" y="2410795"/>
            <a:ext cx="1996826" cy="3806663"/>
          </a:xfrm>
        </p:spPr>
        <p:txBody>
          <a:bodyPr>
            <a:normAutofit fontScale="92500" lnSpcReduction="10000"/>
          </a:bodyPr>
          <a:lstStyle/>
          <a:p>
            <a:r>
              <a:rPr lang="pt-BR" sz="1800" dirty="0"/>
              <a:t>INVENÇÃO</a:t>
            </a:r>
          </a:p>
          <a:p>
            <a:r>
              <a:rPr lang="pt-BR" sz="1800" dirty="0"/>
              <a:t>PRINCÍPIO</a:t>
            </a:r>
          </a:p>
          <a:p>
            <a:r>
              <a:rPr lang="pt-BR" sz="1800" dirty="0"/>
              <a:t>CERTEZA</a:t>
            </a:r>
          </a:p>
          <a:p>
            <a:r>
              <a:rPr lang="pt-BR" sz="1800" dirty="0"/>
              <a:t>REGISTRO</a:t>
            </a:r>
          </a:p>
          <a:p>
            <a:r>
              <a:rPr lang="pt-BR" sz="1800" dirty="0"/>
              <a:t>MALABARISMO</a:t>
            </a:r>
          </a:p>
          <a:p>
            <a:r>
              <a:rPr lang="pt-BR" sz="1800" dirty="0"/>
              <a:t>CONTORNO</a:t>
            </a:r>
          </a:p>
          <a:p>
            <a:r>
              <a:rPr lang="pt-BR" sz="1800" dirty="0"/>
              <a:t>CRIATIVIDADE</a:t>
            </a:r>
          </a:p>
          <a:p>
            <a:r>
              <a:rPr lang="pt-BR" sz="1800" dirty="0"/>
              <a:t>INSTRUMENTO</a:t>
            </a:r>
          </a:p>
          <a:p>
            <a:r>
              <a:rPr lang="pt-BR" sz="1800" dirty="0"/>
              <a:t>IDEIAS</a:t>
            </a:r>
          </a:p>
          <a:p>
            <a:r>
              <a:rPr lang="pt-BR" sz="1800" dirty="0"/>
              <a:t>INSPIRAÇÃO</a:t>
            </a:r>
          </a:p>
          <a:p>
            <a:endParaRPr lang="pt-BR" dirty="0"/>
          </a:p>
        </p:txBody>
      </p:sp>
      <p:sp>
        <p:nvSpPr>
          <p:cNvPr id="9" name="Seta: para a Direita 8">
            <a:extLst>
              <a:ext uri="{FF2B5EF4-FFF2-40B4-BE49-F238E27FC236}">
                <a16:creationId xmlns:a16="http://schemas.microsoft.com/office/drawing/2014/main" id="{AF7E4866-DE46-46F6-B818-0813F03068CD}"/>
              </a:ext>
            </a:extLst>
          </p:cNvPr>
          <p:cNvSpPr/>
          <p:nvPr/>
        </p:nvSpPr>
        <p:spPr>
          <a:xfrm rot="1768363">
            <a:off x="1888805" y="1497900"/>
            <a:ext cx="691116" cy="584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a:extLst>
              <a:ext uri="{FF2B5EF4-FFF2-40B4-BE49-F238E27FC236}">
                <a16:creationId xmlns:a16="http://schemas.microsoft.com/office/drawing/2014/main" id="{4751294B-E324-4DE6-A452-1918AE6DB0B0}"/>
              </a:ext>
            </a:extLst>
          </p:cNvPr>
          <p:cNvSpPr/>
          <p:nvPr/>
        </p:nvSpPr>
        <p:spPr>
          <a:xfrm rot="1768363">
            <a:off x="4860921" y="1573323"/>
            <a:ext cx="691116" cy="584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0">
            <a:extLst>
              <a:ext uri="{FF2B5EF4-FFF2-40B4-BE49-F238E27FC236}">
                <a16:creationId xmlns:a16="http://schemas.microsoft.com/office/drawing/2014/main" id="{4BDAE9E5-B39B-49DC-B31D-9FDE6FB28B12}"/>
              </a:ext>
            </a:extLst>
          </p:cNvPr>
          <p:cNvSpPr/>
          <p:nvPr/>
        </p:nvSpPr>
        <p:spPr>
          <a:xfrm rot="1768363">
            <a:off x="8171802" y="1503482"/>
            <a:ext cx="691116" cy="584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63579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ATIVIDADE 1: CAMPO SEMÂNTICO</a:t>
            </a:r>
          </a:p>
        </p:txBody>
      </p:sp>
      <p:sp>
        <p:nvSpPr>
          <p:cNvPr id="3" name="Espaço Reservado para Texto 2"/>
          <p:cNvSpPr>
            <a:spLocks noGrp="1"/>
          </p:cNvSpPr>
          <p:nvPr>
            <p:ph type="body" idx="1"/>
          </p:nvPr>
        </p:nvSpPr>
        <p:spPr>
          <a:xfrm>
            <a:off x="606056" y="5024967"/>
            <a:ext cx="10664456" cy="860400"/>
          </a:xfrm>
        </p:spPr>
        <p:txBody>
          <a:bodyPr>
            <a:normAutofit/>
          </a:bodyPr>
          <a:lstStyle/>
          <a:p>
            <a:r>
              <a:rPr lang="pt-BR" dirty="0">
                <a:solidFill>
                  <a:schemeClr val="tx1"/>
                </a:solidFill>
              </a:rPr>
              <a:t>OBSERVE </a:t>
            </a:r>
            <a:r>
              <a:rPr lang="pt-BR">
                <a:solidFill>
                  <a:schemeClr val="tx1"/>
                </a:solidFill>
              </a:rPr>
              <a:t>AS TRÊS </a:t>
            </a:r>
            <a:r>
              <a:rPr lang="pt-BR" dirty="0">
                <a:solidFill>
                  <a:schemeClr val="tx1"/>
                </a:solidFill>
              </a:rPr>
              <a:t>IMAGENS A SEGUIR. PARA CADA UMA, CRIE UM CAMPO SEMÂNTICO, RELACIONANDO CINCO PALAVRAS QUE EXPRESSEM AS IMPRESSÕES QUE A IMAGEM TRAZ.</a:t>
            </a:r>
          </a:p>
        </p:txBody>
      </p:sp>
    </p:spTree>
    <p:extLst>
      <p:ext uri="{BB962C8B-B14F-4D97-AF65-F5344CB8AC3E}">
        <p14:creationId xmlns:p14="http://schemas.microsoft.com/office/powerpoint/2010/main" val="85409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Cachorro sentado em cadeira azul&#10;&#10;Descrição gerada automaticamente">
            <a:extLst>
              <a:ext uri="{FF2B5EF4-FFF2-40B4-BE49-F238E27FC236}">
                <a16:creationId xmlns:a16="http://schemas.microsoft.com/office/drawing/2014/main" id="{5BB5707E-5FCD-4025-89C2-BE104DEB00A1}"/>
              </a:ext>
            </a:extLst>
          </p:cNvPr>
          <p:cNvPicPr>
            <a:picLocks noChangeAspect="1"/>
          </p:cNvPicPr>
          <p:nvPr/>
        </p:nvPicPr>
        <p:blipFill>
          <a:blip r:embed="rId2"/>
          <a:stretch>
            <a:fillRect/>
          </a:stretch>
        </p:blipFill>
        <p:spPr>
          <a:xfrm>
            <a:off x="2347531" y="839972"/>
            <a:ext cx="7496938" cy="5018611"/>
          </a:xfrm>
          <a:prstGeom prst="rect">
            <a:avLst/>
          </a:prstGeom>
        </p:spPr>
      </p:pic>
    </p:spTree>
    <p:extLst>
      <p:ext uri="{BB962C8B-B14F-4D97-AF65-F5344CB8AC3E}">
        <p14:creationId xmlns:p14="http://schemas.microsoft.com/office/powerpoint/2010/main" val="3947359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13562" y="4887927"/>
            <a:ext cx="2498651" cy="523220"/>
          </a:xfrm>
          <a:prstGeom prst="rect">
            <a:avLst/>
          </a:prstGeom>
          <a:noFill/>
        </p:spPr>
        <p:txBody>
          <a:bodyPr wrap="square" rtlCol="0">
            <a:spAutoFit/>
          </a:bodyPr>
          <a:lstStyle/>
          <a:p>
            <a:pPr algn="r"/>
            <a:r>
              <a:rPr lang="pt-BR" sz="2800" b="1" dirty="0"/>
              <a:t>IMAGEM 2</a:t>
            </a:r>
          </a:p>
        </p:txBody>
      </p:sp>
      <p:pic>
        <p:nvPicPr>
          <p:cNvPr id="6" name="Imagem 5" descr="Uma imagem contendo pássaro, empoleirado&#10;&#10;Descrição gerada automaticamente">
            <a:extLst>
              <a:ext uri="{FF2B5EF4-FFF2-40B4-BE49-F238E27FC236}">
                <a16:creationId xmlns:a16="http://schemas.microsoft.com/office/drawing/2014/main" id="{6E955B63-87A7-4EE3-A603-A91815A34CA8}"/>
              </a:ext>
            </a:extLst>
          </p:cNvPr>
          <p:cNvPicPr>
            <a:picLocks noChangeAspect="1"/>
          </p:cNvPicPr>
          <p:nvPr/>
        </p:nvPicPr>
        <p:blipFill>
          <a:blip r:embed="rId2"/>
          <a:stretch>
            <a:fillRect/>
          </a:stretch>
        </p:blipFill>
        <p:spPr>
          <a:xfrm>
            <a:off x="3249399" y="1161288"/>
            <a:ext cx="6827520" cy="4535424"/>
          </a:xfrm>
          <a:prstGeom prst="rect">
            <a:avLst/>
          </a:prstGeom>
        </p:spPr>
      </p:pic>
    </p:spTree>
    <p:extLst>
      <p:ext uri="{BB962C8B-B14F-4D97-AF65-F5344CB8AC3E}">
        <p14:creationId xmlns:p14="http://schemas.microsoft.com/office/powerpoint/2010/main" val="1825640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318B4B-0B80-430A-BE09-E33DAF15B675}"/>
              </a:ext>
            </a:extLst>
          </p:cNvPr>
          <p:cNvSpPr>
            <a:spLocks noGrp="1"/>
          </p:cNvSpPr>
          <p:nvPr>
            <p:ph type="title"/>
          </p:nvPr>
        </p:nvSpPr>
        <p:spPr>
          <a:xfrm>
            <a:off x="2143531" y="559539"/>
            <a:ext cx="3549121" cy="5522283"/>
          </a:xfrm>
        </p:spPr>
        <p:txBody>
          <a:bodyPr>
            <a:normAutofit fontScale="90000"/>
          </a:bodyPr>
          <a:lstStyle/>
          <a:p>
            <a:pPr algn="r"/>
            <a:r>
              <a:rPr lang="pt-BR" dirty="0"/>
              <a:t>Uma fotografia pode, dependendo da sensibilidade e da técnica de quem fotografa, conter uma beleza tão especial que nela reconhecemos ARTE.</a:t>
            </a:r>
            <a:br>
              <a:rPr lang="pt-BR" dirty="0"/>
            </a:br>
            <a:br>
              <a:rPr lang="pt-BR" dirty="0"/>
            </a:br>
            <a:r>
              <a:rPr lang="pt-BR" dirty="0"/>
              <a:t>O maior e mais famoso fotógrafo brasileiro é SEBASTIÃO SALGADO.</a:t>
            </a:r>
            <a:br>
              <a:rPr lang="pt-BR" dirty="0"/>
            </a:br>
            <a:br>
              <a:rPr lang="pt-BR" dirty="0"/>
            </a:br>
            <a:r>
              <a:rPr lang="pt-BR" dirty="0"/>
              <a:t>Vejamos algumas imagens de fotos que ele tirou durante suas viagens ao redor do mundo para captar beleza.</a:t>
            </a:r>
          </a:p>
        </p:txBody>
      </p:sp>
      <p:pic>
        <p:nvPicPr>
          <p:cNvPr id="6" name="Imagem 5" descr="Homem de terno e gravata&#10;&#10;Descrição gerada automaticamente">
            <a:extLst>
              <a:ext uri="{FF2B5EF4-FFF2-40B4-BE49-F238E27FC236}">
                <a16:creationId xmlns:a16="http://schemas.microsoft.com/office/drawing/2014/main" id="{1BEB0960-9329-4F90-A264-F4426FFF5175}"/>
              </a:ext>
            </a:extLst>
          </p:cNvPr>
          <p:cNvPicPr>
            <a:picLocks noChangeAspect="1"/>
          </p:cNvPicPr>
          <p:nvPr/>
        </p:nvPicPr>
        <p:blipFill>
          <a:blip r:embed="rId2"/>
          <a:stretch>
            <a:fillRect/>
          </a:stretch>
        </p:blipFill>
        <p:spPr>
          <a:xfrm>
            <a:off x="6096000" y="559539"/>
            <a:ext cx="4219575" cy="5299001"/>
          </a:xfrm>
          <a:prstGeom prst="rect">
            <a:avLst/>
          </a:prstGeom>
        </p:spPr>
      </p:pic>
    </p:spTree>
    <p:extLst>
      <p:ext uri="{BB962C8B-B14F-4D97-AF65-F5344CB8AC3E}">
        <p14:creationId xmlns:p14="http://schemas.microsoft.com/office/powerpoint/2010/main" val="2847453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06594" y="4971213"/>
            <a:ext cx="2498651" cy="523220"/>
          </a:xfrm>
          <a:prstGeom prst="rect">
            <a:avLst/>
          </a:prstGeom>
          <a:noFill/>
        </p:spPr>
        <p:txBody>
          <a:bodyPr wrap="square" rtlCol="0">
            <a:spAutoFit/>
          </a:bodyPr>
          <a:lstStyle/>
          <a:p>
            <a:pPr algn="r"/>
            <a:r>
              <a:rPr lang="pt-BR" sz="2800" b="1" dirty="0"/>
              <a:t>IMAGEM 3</a:t>
            </a:r>
          </a:p>
        </p:txBody>
      </p:sp>
      <p:pic>
        <p:nvPicPr>
          <p:cNvPr id="10" name="Imagem 9" descr="Pássaro voando no céu&#10;&#10;Descrição gerada automaticamente">
            <a:extLst>
              <a:ext uri="{FF2B5EF4-FFF2-40B4-BE49-F238E27FC236}">
                <a16:creationId xmlns:a16="http://schemas.microsoft.com/office/drawing/2014/main" id="{62ED0A49-628B-44EE-9A96-F5FAC3847C60}"/>
              </a:ext>
            </a:extLst>
          </p:cNvPr>
          <p:cNvPicPr>
            <a:picLocks noChangeAspect="1"/>
          </p:cNvPicPr>
          <p:nvPr/>
        </p:nvPicPr>
        <p:blipFill>
          <a:blip r:embed="rId2"/>
          <a:stretch>
            <a:fillRect/>
          </a:stretch>
        </p:blipFill>
        <p:spPr>
          <a:xfrm>
            <a:off x="3448256" y="833377"/>
            <a:ext cx="5716929" cy="5716929"/>
          </a:xfrm>
          <a:prstGeom prst="rect">
            <a:avLst/>
          </a:prstGeom>
        </p:spPr>
      </p:pic>
    </p:spTree>
    <p:extLst>
      <p:ext uri="{BB962C8B-B14F-4D97-AF65-F5344CB8AC3E}">
        <p14:creationId xmlns:p14="http://schemas.microsoft.com/office/powerpoint/2010/main" val="374102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ATIVIDADE 2: FOTOPOEMAS</a:t>
            </a:r>
          </a:p>
        </p:txBody>
      </p:sp>
      <p:sp>
        <p:nvSpPr>
          <p:cNvPr id="3" name="Espaço Reservado para Texto 2"/>
          <p:cNvSpPr>
            <a:spLocks noGrp="1"/>
          </p:cNvSpPr>
          <p:nvPr>
            <p:ph type="body" idx="1"/>
          </p:nvPr>
        </p:nvSpPr>
        <p:spPr/>
        <p:txBody>
          <a:bodyPr>
            <a:normAutofit/>
          </a:bodyPr>
          <a:lstStyle/>
          <a:p>
            <a:r>
              <a:rPr lang="pt-BR" dirty="0">
                <a:solidFill>
                  <a:schemeClr val="tx1"/>
                </a:solidFill>
              </a:rPr>
              <a:t>OBSERVE AS DUAS IMAGENS A SEGUIR. </a:t>
            </a:r>
          </a:p>
          <a:p>
            <a:r>
              <a:rPr lang="pt-BR" dirty="0">
                <a:solidFill>
                  <a:schemeClr val="tx1"/>
                </a:solidFill>
              </a:rPr>
              <a:t>PARA CADA UMA, COMPONHA UM POEMA COM DOIS VERSOS.</a:t>
            </a:r>
          </a:p>
        </p:txBody>
      </p:sp>
    </p:spTree>
    <p:extLst>
      <p:ext uri="{BB962C8B-B14F-4D97-AF65-F5344CB8AC3E}">
        <p14:creationId xmlns:p14="http://schemas.microsoft.com/office/powerpoint/2010/main" val="2667970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13562" y="4887927"/>
            <a:ext cx="2498651" cy="523220"/>
          </a:xfrm>
          <a:prstGeom prst="rect">
            <a:avLst/>
          </a:prstGeom>
          <a:noFill/>
        </p:spPr>
        <p:txBody>
          <a:bodyPr wrap="square" rtlCol="0">
            <a:spAutoFit/>
          </a:bodyPr>
          <a:lstStyle/>
          <a:p>
            <a:pPr algn="r"/>
            <a:r>
              <a:rPr lang="pt-BR" sz="2800" b="1" dirty="0"/>
              <a:t>IMAGEM 1</a:t>
            </a:r>
          </a:p>
        </p:txBody>
      </p:sp>
      <p:pic>
        <p:nvPicPr>
          <p:cNvPr id="8" name="Imagem 7" descr="Uma imagem contendo grama, ao ar livre, pessoa, homem&#10;&#10;Descrição gerada automaticamente">
            <a:extLst>
              <a:ext uri="{FF2B5EF4-FFF2-40B4-BE49-F238E27FC236}">
                <a16:creationId xmlns:a16="http://schemas.microsoft.com/office/drawing/2014/main" id="{84B3000A-8C33-4AE2-9688-40FD9D11CB3A}"/>
              </a:ext>
            </a:extLst>
          </p:cNvPr>
          <p:cNvPicPr>
            <a:picLocks noChangeAspect="1"/>
          </p:cNvPicPr>
          <p:nvPr/>
        </p:nvPicPr>
        <p:blipFill>
          <a:blip r:embed="rId2"/>
          <a:stretch>
            <a:fillRect/>
          </a:stretch>
        </p:blipFill>
        <p:spPr>
          <a:xfrm>
            <a:off x="3078864" y="405114"/>
            <a:ext cx="7693307" cy="5769980"/>
          </a:xfrm>
          <a:prstGeom prst="rect">
            <a:avLst/>
          </a:prstGeom>
        </p:spPr>
      </p:pic>
    </p:spTree>
    <p:extLst>
      <p:ext uri="{BB962C8B-B14F-4D97-AF65-F5344CB8AC3E}">
        <p14:creationId xmlns:p14="http://schemas.microsoft.com/office/powerpoint/2010/main" val="1874884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8150629" y="333895"/>
            <a:ext cx="2523281" cy="369332"/>
          </a:xfrm>
          <a:prstGeom prst="rect">
            <a:avLst/>
          </a:prstGeom>
          <a:noFill/>
        </p:spPr>
        <p:txBody>
          <a:bodyPr wrap="square" rtlCol="0">
            <a:spAutoFit/>
          </a:bodyPr>
          <a:lstStyle/>
          <a:p>
            <a:pPr algn="r"/>
            <a:r>
              <a:rPr lang="pt-BR" b="1" dirty="0"/>
              <a:t>IMAGEM 2</a:t>
            </a:r>
          </a:p>
        </p:txBody>
      </p:sp>
      <p:pic>
        <p:nvPicPr>
          <p:cNvPr id="3" name="Imagem 2" descr="Pássaro em cima da calçada&#10;&#10;Descrição gerada automaticamente">
            <a:extLst>
              <a:ext uri="{FF2B5EF4-FFF2-40B4-BE49-F238E27FC236}">
                <a16:creationId xmlns:a16="http://schemas.microsoft.com/office/drawing/2014/main" id="{88AB0932-0A6B-418A-A132-F568FCF5D756}"/>
              </a:ext>
            </a:extLst>
          </p:cNvPr>
          <p:cNvPicPr>
            <a:picLocks noChangeAspect="1"/>
          </p:cNvPicPr>
          <p:nvPr/>
        </p:nvPicPr>
        <p:blipFill>
          <a:blip r:embed="rId2"/>
          <a:stretch>
            <a:fillRect/>
          </a:stretch>
        </p:blipFill>
        <p:spPr>
          <a:xfrm>
            <a:off x="3274829" y="865523"/>
            <a:ext cx="7320802" cy="5425077"/>
          </a:xfrm>
          <a:prstGeom prst="rect">
            <a:avLst/>
          </a:prstGeom>
        </p:spPr>
      </p:pic>
    </p:spTree>
    <p:extLst>
      <p:ext uri="{BB962C8B-B14F-4D97-AF65-F5344CB8AC3E}">
        <p14:creationId xmlns:p14="http://schemas.microsoft.com/office/powerpoint/2010/main" val="3487394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8A57A-1CE3-4145-8374-2C93DAF93E41}"/>
              </a:ext>
            </a:extLst>
          </p:cNvPr>
          <p:cNvSpPr>
            <a:spLocks noGrp="1"/>
          </p:cNvSpPr>
          <p:nvPr>
            <p:ph type="title"/>
          </p:nvPr>
        </p:nvSpPr>
        <p:spPr/>
        <p:txBody>
          <a:bodyPr/>
          <a:lstStyle/>
          <a:p>
            <a:r>
              <a:rPr lang="pt-BR" dirty="0"/>
              <a:t>POR HOJE É SÓ!</a:t>
            </a:r>
          </a:p>
        </p:txBody>
      </p:sp>
      <p:sp>
        <p:nvSpPr>
          <p:cNvPr id="3" name="Espaço Reservado para Texto 2">
            <a:extLst>
              <a:ext uri="{FF2B5EF4-FFF2-40B4-BE49-F238E27FC236}">
                <a16:creationId xmlns:a16="http://schemas.microsoft.com/office/drawing/2014/main" id="{EB1526EA-2F2C-4690-A9D0-4E59E5B46C01}"/>
              </a:ext>
            </a:extLst>
          </p:cNvPr>
          <p:cNvSpPr>
            <a:spLocks noGrp="1"/>
          </p:cNvSpPr>
          <p:nvPr>
            <p:ph type="body" idx="1"/>
          </p:nvPr>
        </p:nvSpPr>
        <p:spPr/>
        <p:txBody>
          <a:bodyPr>
            <a:noAutofit/>
          </a:bodyPr>
          <a:lstStyle/>
          <a:p>
            <a:r>
              <a:rPr lang="pt-BR" sz="5400" dirty="0"/>
              <a:t>OBRIGADA!</a:t>
            </a:r>
          </a:p>
        </p:txBody>
      </p:sp>
    </p:spTree>
    <p:extLst>
      <p:ext uri="{BB962C8B-B14F-4D97-AF65-F5344CB8AC3E}">
        <p14:creationId xmlns:p14="http://schemas.microsoft.com/office/powerpoint/2010/main" val="2395049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4074CA1-340C-45BC-A9B4-957F9FD7A0BC}"/>
              </a:ext>
            </a:extLst>
          </p:cNvPr>
          <p:cNvSpPr/>
          <p:nvPr/>
        </p:nvSpPr>
        <p:spPr>
          <a:xfrm>
            <a:off x="2399414" y="3964900"/>
            <a:ext cx="8871098" cy="2893100"/>
          </a:xfrm>
          <a:prstGeom prst="rect">
            <a:avLst/>
          </a:prstGeom>
        </p:spPr>
        <p:txBody>
          <a:bodyPr wrap="square">
            <a:spAutoFit/>
          </a:bodyPr>
          <a:lstStyle/>
          <a:p>
            <a:pPr algn="just"/>
            <a:r>
              <a:rPr lang="pt-BR" dirty="0">
                <a:solidFill>
                  <a:srgbClr val="000000"/>
                </a:solidFill>
                <a:latin typeface="Open Sans" panose="020B0606030504020204" pitchFamily="34" charset="0"/>
              </a:rPr>
              <a:t>Sebastião Ribeiro Salgado Júnior (Aimorés, MG, 1944) é um famoso fotógrafo brasileiro. Foi internacionalmente reconhecido e recebeu praticamente todos os principais prêmios de fotografia do mundo como reconhecimento por seu trabalho. Fundou em 1994 a sua própria agência de notícias, "As Imagens da Amazônia", que representa o fotógrafo e seu trabalho. Salgado e sua esposa Lélia </a:t>
            </a:r>
            <a:r>
              <a:rPr lang="pt-BR" dirty="0" err="1">
                <a:solidFill>
                  <a:srgbClr val="000000"/>
                </a:solidFill>
                <a:latin typeface="Open Sans" panose="020B0606030504020204" pitchFamily="34" charset="0"/>
              </a:rPr>
              <a:t>Wanick</a:t>
            </a:r>
            <a:r>
              <a:rPr lang="pt-BR" dirty="0">
                <a:solidFill>
                  <a:srgbClr val="000000"/>
                </a:solidFill>
                <a:latin typeface="Open Sans" panose="020B0606030504020204" pitchFamily="34" charset="0"/>
              </a:rPr>
              <a:t> Salgado, autora do projeto gráfico da maioria de seus livros, vivem atualmente em Paris. O casal tem dois filhos.</a:t>
            </a:r>
          </a:p>
          <a:p>
            <a:br>
              <a:rPr lang="pt-BR" dirty="0">
                <a:solidFill>
                  <a:srgbClr val="000000"/>
                </a:solidFill>
                <a:latin typeface="Open Sans" panose="020B0606030504020204" pitchFamily="34" charset="0"/>
              </a:rPr>
            </a:br>
            <a:r>
              <a:rPr lang="pt-BR" sz="1000" dirty="0">
                <a:solidFill>
                  <a:srgbClr val="000000"/>
                </a:solidFill>
                <a:latin typeface="Open Sans" panose="020B0606030504020204" pitchFamily="34" charset="0"/>
              </a:rPr>
              <a:t>©Fonte: </a:t>
            </a:r>
            <a:r>
              <a:rPr lang="pt-BR" sz="1000" dirty="0" err="1">
                <a:solidFill>
                  <a:srgbClr val="000000"/>
                </a:solidFill>
                <a:latin typeface="Open Sans" panose="020B0606030504020204" pitchFamily="34" charset="0"/>
              </a:rPr>
              <a:t>obvious</a:t>
            </a:r>
            <a:r>
              <a:rPr lang="pt-BR" sz="1000" dirty="0">
                <a:solidFill>
                  <a:srgbClr val="000000"/>
                </a:solidFill>
                <a:latin typeface="Open Sans" panose="020B0606030504020204" pitchFamily="34" charset="0"/>
              </a:rPr>
              <a:t>: </a:t>
            </a:r>
            <a:r>
              <a:rPr lang="pt-BR" sz="1000" dirty="0">
                <a:solidFill>
                  <a:srgbClr val="003399"/>
                </a:solidFill>
                <a:latin typeface="Open Sans" panose="020B0606030504020204" pitchFamily="34" charset="0"/>
                <a:hlinkClick r:id="rId2"/>
              </a:rPr>
              <a:t>http://lounge.obviousmag.org/cafe_nao_te_deixa_mais_cult/2014/04/por-de-tras-das-fotografias-de-sebastiao-salgado.html#ixzz60dFZak1q</a:t>
            </a:r>
            <a:r>
              <a:rPr lang="pt-BR" sz="1000" dirty="0">
                <a:solidFill>
                  <a:srgbClr val="000000"/>
                </a:solidFill>
                <a:latin typeface="Open Sans" panose="020B0606030504020204" pitchFamily="34" charset="0"/>
              </a:rPr>
              <a:t> </a:t>
            </a:r>
            <a:br>
              <a:rPr lang="pt-BR" dirty="0">
                <a:solidFill>
                  <a:srgbClr val="000000"/>
                </a:solidFill>
                <a:latin typeface="Open Sans" panose="020B0606030504020204" pitchFamily="34" charset="0"/>
              </a:rPr>
            </a:br>
            <a:endParaRPr lang="pt-BR" dirty="0"/>
          </a:p>
        </p:txBody>
      </p:sp>
      <p:pic>
        <p:nvPicPr>
          <p:cNvPr id="4" name="Imagem 3" descr="Foto em preto e branco de homem segurando arma&#10;&#10;Descrição gerada automaticamente">
            <a:extLst>
              <a:ext uri="{FF2B5EF4-FFF2-40B4-BE49-F238E27FC236}">
                <a16:creationId xmlns:a16="http://schemas.microsoft.com/office/drawing/2014/main" id="{06749634-FF93-4628-BB4C-1CF50EBC7761}"/>
              </a:ext>
            </a:extLst>
          </p:cNvPr>
          <p:cNvPicPr>
            <a:picLocks noChangeAspect="1"/>
          </p:cNvPicPr>
          <p:nvPr/>
        </p:nvPicPr>
        <p:blipFill>
          <a:blip r:embed="rId3"/>
          <a:stretch>
            <a:fillRect/>
          </a:stretch>
        </p:blipFill>
        <p:spPr>
          <a:xfrm>
            <a:off x="2399414" y="550235"/>
            <a:ext cx="4951671" cy="3160641"/>
          </a:xfrm>
          <a:prstGeom prst="rect">
            <a:avLst/>
          </a:prstGeom>
        </p:spPr>
      </p:pic>
    </p:spTree>
    <p:extLst>
      <p:ext uri="{BB962C8B-B14F-4D97-AF65-F5344CB8AC3E}">
        <p14:creationId xmlns:p14="http://schemas.microsoft.com/office/powerpoint/2010/main" val="2859675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DFF3B-9C3E-4682-AB75-5DC1DE654CE5}"/>
              </a:ext>
            </a:extLst>
          </p:cNvPr>
          <p:cNvSpPr>
            <a:spLocks noGrp="1"/>
          </p:cNvSpPr>
          <p:nvPr>
            <p:ph type="title"/>
          </p:nvPr>
        </p:nvSpPr>
        <p:spPr/>
        <p:txBody>
          <a:bodyPr/>
          <a:lstStyle/>
          <a:p>
            <a:r>
              <a:rPr lang="pt-BR" dirty="0"/>
              <a:t>Observemos, com atenção, </a:t>
            </a:r>
            <a:br>
              <a:rPr lang="pt-BR" dirty="0"/>
            </a:br>
            <a:r>
              <a:rPr lang="pt-BR" dirty="0"/>
              <a:t>algumas fotos </a:t>
            </a:r>
            <a:br>
              <a:rPr lang="pt-BR" dirty="0"/>
            </a:br>
            <a:r>
              <a:rPr lang="pt-BR" dirty="0"/>
              <a:t>de Sebastião Salgado</a:t>
            </a:r>
          </a:p>
        </p:txBody>
      </p:sp>
      <p:sp>
        <p:nvSpPr>
          <p:cNvPr id="3" name="Espaço Reservado para Texto 2">
            <a:extLst>
              <a:ext uri="{FF2B5EF4-FFF2-40B4-BE49-F238E27FC236}">
                <a16:creationId xmlns:a16="http://schemas.microsoft.com/office/drawing/2014/main" id="{04D9699B-C418-456A-ADAC-4D2CEA2F19F0}"/>
              </a:ext>
            </a:extLst>
          </p:cNvPr>
          <p:cNvSpPr>
            <a:spLocks noGrp="1"/>
          </p:cNvSpPr>
          <p:nvPr>
            <p:ph type="body" idx="1"/>
          </p:nvPr>
        </p:nvSpPr>
        <p:spPr/>
        <p:txBody>
          <a:bodyPr>
            <a:normAutofit fontScale="70000" lnSpcReduction="20000"/>
          </a:bodyPr>
          <a:lstStyle/>
          <a:p>
            <a:r>
              <a:rPr lang="pt-BR" dirty="0"/>
              <a:t>Todas extraídas de </a:t>
            </a:r>
            <a:r>
              <a:rPr lang="pt-BR" dirty="0">
                <a:solidFill>
                  <a:srgbClr val="000000"/>
                </a:solidFill>
                <a:latin typeface="Open Sans" panose="020B0606030504020204" pitchFamily="34" charset="0"/>
              </a:rPr>
              <a:t>©Fonte: </a:t>
            </a:r>
            <a:r>
              <a:rPr lang="pt-BR" dirty="0" err="1">
                <a:solidFill>
                  <a:srgbClr val="000000"/>
                </a:solidFill>
                <a:latin typeface="Open Sans" panose="020B0606030504020204" pitchFamily="34" charset="0"/>
              </a:rPr>
              <a:t>obvious</a:t>
            </a:r>
            <a:r>
              <a:rPr lang="pt-BR" dirty="0">
                <a:solidFill>
                  <a:srgbClr val="000000"/>
                </a:solidFill>
                <a:latin typeface="Open Sans" panose="020B0606030504020204" pitchFamily="34" charset="0"/>
              </a:rPr>
              <a:t>: </a:t>
            </a:r>
            <a:r>
              <a:rPr lang="pt-BR" dirty="0">
                <a:solidFill>
                  <a:srgbClr val="003399"/>
                </a:solidFill>
                <a:latin typeface="Open Sans" panose="020B0606030504020204" pitchFamily="34" charset="0"/>
                <a:hlinkClick r:id="rId2"/>
              </a:rPr>
              <a:t>http://lounge.obviousmag.org/cafe_nao_te_deixa_mais_cult/2014/04/por-de-tras-das-fotografias-de-sebastiao-salgado.html#ixzz60dFZak1q</a:t>
            </a:r>
            <a:r>
              <a:rPr lang="pt-BR" dirty="0">
                <a:solidFill>
                  <a:srgbClr val="000000"/>
                </a:solidFill>
                <a:latin typeface="Open Sans" panose="020B0606030504020204" pitchFamily="34" charset="0"/>
              </a:rPr>
              <a:t> </a:t>
            </a:r>
            <a:br>
              <a:rPr lang="pt-BR" dirty="0">
                <a:solidFill>
                  <a:srgbClr val="000000"/>
                </a:solidFill>
                <a:latin typeface="Open Sans" panose="020B0606030504020204" pitchFamily="34" charset="0"/>
              </a:rPr>
            </a:br>
            <a:r>
              <a:rPr lang="pt-BR" dirty="0"/>
              <a:t> </a:t>
            </a:r>
          </a:p>
        </p:txBody>
      </p:sp>
    </p:spTree>
    <p:extLst>
      <p:ext uri="{BB962C8B-B14F-4D97-AF65-F5344CB8AC3E}">
        <p14:creationId xmlns:p14="http://schemas.microsoft.com/office/powerpoint/2010/main" val="255935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ao ar livre, grama, em pé, campo&#10;&#10;Descrição gerada automaticamente">
            <a:extLst>
              <a:ext uri="{FF2B5EF4-FFF2-40B4-BE49-F238E27FC236}">
                <a16:creationId xmlns:a16="http://schemas.microsoft.com/office/drawing/2014/main" id="{9B625E9E-3C78-4259-BD21-E39842C6E564}"/>
              </a:ext>
            </a:extLst>
          </p:cNvPr>
          <p:cNvPicPr>
            <a:picLocks noChangeAspect="1"/>
          </p:cNvPicPr>
          <p:nvPr/>
        </p:nvPicPr>
        <p:blipFill>
          <a:blip r:embed="rId2"/>
          <a:stretch>
            <a:fillRect/>
          </a:stretch>
        </p:blipFill>
        <p:spPr>
          <a:xfrm>
            <a:off x="2442259" y="409904"/>
            <a:ext cx="8032172" cy="5874009"/>
          </a:xfrm>
          <a:prstGeom prst="rect">
            <a:avLst/>
          </a:prstGeom>
        </p:spPr>
      </p:pic>
    </p:spTree>
    <p:extLst>
      <p:ext uri="{BB962C8B-B14F-4D97-AF65-F5344CB8AC3E}">
        <p14:creationId xmlns:p14="http://schemas.microsoft.com/office/powerpoint/2010/main" val="36010895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xe">
  <a:themeElements>
    <a:clrScheme name="Verde-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alax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x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docProps/app.xml><?xml version="1.0" encoding="utf-8"?>
<Properties xmlns="http://schemas.openxmlformats.org/officeDocument/2006/extended-properties" xmlns:vt="http://schemas.openxmlformats.org/officeDocument/2006/docPropsVTypes">
  <Template>Parallax</Template>
  <TotalTime>309</TotalTime>
  <Words>1308</Words>
  <Application>Microsoft Office PowerPoint</Application>
  <PresentationFormat>Widescreen</PresentationFormat>
  <Paragraphs>191</Paragraphs>
  <Slides>64</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64</vt:i4>
      </vt:variant>
    </vt:vector>
  </HeadingPairs>
  <TitlesOfParts>
    <vt:vector size="68" baseType="lpstr">
      <vt:lpstr>Arial</vt:lpstr>
      <vt:lpstr>Corbel</vt:lpstr>
      <vt:lpstr>Open Sans</vt:lpstr>
      <vt:lpstr>Paralaxe</vt:lpstr>
      <vt:lpstr>Apresentação do PowerPoint</vt:lpstr>
      <vt:lpstr>FOTOPOESIA A arte de compor fotopoemas</vt:lpstr>
      <vt:lpstr>E o que são “fotopoemas”?</vt:lpstr>
      <vt:lpstr>São criações artísticas que mesclam duas artes:  a fotografia e a poesia</vt:lpstr>
      <vt:lpstr>Vamos ver alguns exemplos?</vt:lpstr>
      <vt:lpstr>Uma fotografia pode, dependendo da sensibilidade e da técnica de quem fotografa, conter uma beleza tão especial que nela reconhecemos ARTE.  O maior e mais famoso fotógrafo brasileiro é SEBASTIÃO SALGADO.  Vejamos algumas imagens de fotos que ele tirou durante suas viagens ao redor do mundo para captar beleza.</vt:lpstr>
      <vt:lpstr>Apresentação do PowerPoint</vt:lpstr>
      <vt:lpstr>Observemos, com atenção,  algumas fotos  de Sebastião Salgado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Concordam que as fotos de Salgado contêm “poesia”?</vt:lpstr>
      <vt:lpstr>E mais...   Concordam que é importante repensarmos o que significa a palavra “beleza” para nós?</vt:lpstr>
      <vt:lpstr>Voltemos à arte da “fotopoesia”...</vt:lpstr>
      <vt:lpstr>Essa arte, como vimos, acontece quando conseguimos unir duas experiências estéticas de beleza, ou duas artes: a fotografia e a poesia, integrando a uma bela foto um belo poema.</vt:lpstr>
      <vt:lpstr>FAZENDO POEMAS PARA  TRÊS FOTOS DE SALGADO</vt:lpstr>
      <vt:lpstr>FOTOGRAFIAS ESCOLHIDAS PARA O EXERCÍCIO</vt:lpstr>
      <vt:lpstr>FOTOGRAFIAS ESCOLHIDAS PARA O EXERCÍCIO</vt:lpstr>
      <vt:lpstr>Como se escolhe uma foto para se escrever um poema que, com ela, componha um fotopoema?</vt:lpstr>
      <vt:lpstr> A primeira foto escolhida...</vt:lpstr>
      <vt:lpstr>Apresentação do PowerPoint</vt:lpstr>
      <vt:lpstr>Pensando sobre tudo isso, criei o primeiro fotopoema. Intitulei “No quadro do coração”</vt:lpstr>
      <vt:lpstr>Apresentação do PowerPoint</vt:lpstr>
      <vt:lpstr>Vamos à segunda fotografia escolhida...</vt:lpstr>
      <vt:lpstr>Essa foto me encantou. Fez com que eu pensasse em união, companheirismo, natureza, viagem, tempo, caminhar, futuro, vida selvagem, vida organizada. Eu me lembrei de um poema de um poeta espanhol, que (traduzindo para o português) disse: “Caminhante, não há caminho, faz-se caminho ao andar” (Antonio Machado, 1875/1939). </vt:lpstr>
      <vt:lpstr>Pensando sobre tudo isso, criei o segundo fotopoema. Intitulei “Estrada de beleza”</vt:lpstr>
      <vt:lpstr>Apresentação do PowerPoint</vt:lpstr>
      <vt:lpstr>Por fim, a terceira...</vt:lpstr>
      <vt:lpstr>Essa foto me pareceu bem misteriosa, por causa do efeito da bruma. Também faz pensar em indígenas, silêncio, viagem, calma, harmonia, natureza, equipe, fraternidade...</vt:lpstr>
      <vt:lpstr>Pensando sobre tudo isso, criei o terceiro fotopoema. Intitulei “Mistério e navegação”</vt:lpstr>
      <vt:lpstr>Apresentação do PowerPoint</vt:lpstr>
      <vt:lpstr>Voltando a cada um, poderemos observar diferentes processos de relação entre a imagem e o poema</vt:lpstr>
      <vt:lpstr>Apresentação do PowerPoint</vt:lpstr>
      <vt:lpstr>Apresentação do PowerPoint</vt:lpstr>
      <vt:lpstr>Apresentação do PowerPoint</vt:lpstr>
      <vt:lpstr>Sugestão de leitura:  As histórias por trás de fotos  e séries de Sebastião Salgado  https://www.bol.uol.com.br/listas/as-historias-por-tras-de-fotos-e-series-de-sebastiao-salgado.htm</vt:lpstr>
      <vt:lpstr>Alguns de meus fotopoemas</vt:lpstr>
      <vt:lpstr>OBSERVEM:</vt:lpstr>
      <vt:lpstr>Apresentação do PowerPoint</vt:lpstr>
      <vt:lpstr>Apresentação do PowerPoint</vt:lpstr>
      <vt:lpstr>Apresentação do PowerPoint</vt:lpstr>
      <vt:lpstr>Apresentação do PowerPoint</vt:lpstr>
      <vt:lpstr>Apresentação do PowerPoint</vt:lpstr>
      <vt:lpstr>SOBRE A CRIAÇÃO DO POEMA</vt:lpstr>
      <vt:lpstr>DOIS TERMOS IMPORTANTES</vt:lpstr>
      <vt:lpstr>O QUE É... </vt:lpstr>
      <vt:lpstr>O QUE É... </vt:lpstr>
      <vt:lpstr>CAMPO SEMÂNTICO: UM LUGAR ONDE SE SEMEIAM SENTIDOS</vt:lpstr>
      <vt:lpstr>CAMPO SEMÂNTICO</vt:lpstr>
      <vt:lpstr>CAMPO SEMÂNTICO</vt:lpstr>
      <vt:lpstr>ATIVIDADE 1: CAMPO SEMÂNTICO</vt:lpstr>
      <vt:lpstr>Apresentação do PowerPoint</vt:lpstr>
      <vt:lpstr>Apresentação do PowerPoint</vt:lpstr>
      <vt:lpstr>Apresentação do PowerPoint</vt:lpstr>
      <vt:lpstr>ATIVIDADE 2: FOTOPOEMAS</vt:lpstr>
      <vt:lpstr>Apresentação do PowerPoint</vt:lpstr>
      <vt:lpstr>Apresentação do PowerPoint</vt:lpstr>
      <vt:lpstr>POR HOJE É SÓ!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Christina Bielinski Ramalho</dc:creator>
  <cp:lastModifiedBy>Christina Bielinski Ramalho</cp:lastModifiedBy>
  <cp:revision>33</cp:revision>
  <dcterms:created xsi:type="dcterms:W3CDTF">2019-05-17T07:27:18Z</dcterms:created>
  <dcterms:modified xsi:type="dcterms:W3CDTF">2019-11-16T23:35:07Z</dcterms:modified>
</cp:coreProperties>
</file>