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1" r:id="rId1"/>
  </p:sldMasterIdLst>
  <p:sldIdLst>
    <p:sldId id="256" r:id="rId2"/>
    <p:sldId id="257" r:id="rId3"/>
    <p:sldId id="306" r:id="rId4"/>
    <p:sldId id="259" r:id="rId5"/>
    <p:sldId id="260" r:id="rId6"/>
    <p:sldId id="261" r:id="rId7"/>
    <p:sldId id="262" r:id="rId8"/>
    <p:sldId id="266" r:id="rId9"/>
    <p:sldId id="265" r:id="rId10"/>
    <p:sldId id="270" r:id="rId11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ARIA" initials="S" lastIdx="1" clrIdx="0">
    <p:extLst>
      <p:ext uri="{19B8F6BF-5375-455C-9EA6-DF929625EA0E}">
        <p15:presenceInfo xmlns:p15="http://schemas.microsoft.com/office/powerpoint/2012/main" userId="SIMAR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F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15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781664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88479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3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51462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60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4715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5234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50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63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09951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12EF78E3-FDA3-4D28-AAA2-0B81F349A39D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62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74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s://novaescola.org.br/plano-de-aula/5205/quem-sou-eu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ero.com.br/doc/nn0vx1x" TargetMode="External"/><Relationship Id="rId2" Type="http://schemas.openxmlformats.org/officeDocument/2006/relationships/hyperlink" Target="https://www.ramalhochri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thingshuman.net/who-is-that-voice-in-your-head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pt.wikipedia.org/wiki/Fernanda_Young" TargetMode="External"/><Relationship Id="rId3" Type="http://schemas.openxmlformats.org/officeDocument/2006/relationships/hyperlink" Target="https://oglobo.globo.com/opiniao/fernanda-young/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s://fernandayoung.wordpres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amalhochris.com/" TargetMode="External"/><Relationship Id="rId5" Type="http://schemas.openxmlformats.org/officeDocument/2006/relationships/hyperlink" Target="https://www.culturagenial.com/poemas-fernanda-young/" TargetMode="External"/><Relationship Id="rId4" Type="http://schemas.openxmlformats.org/officeDocument/2006/relationships/hyperlink" Target="https://pt-br.facebook.com/fernandayoungforever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thingshuman.net/who-is-that-voice-in-your-head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50FF8-0586-4F54-A7CD-39640360C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5218" y="2998290"/>
            <a:ext cx="4475336" cy="861420"/>
          </a:xfrm>
        </p:spPr>
        <p:txBody>
          <a:bodyPr/>
          <a:lstStyle/>
          <a:p>
            <a:pPr algn="r"/>
            <a:r>
              <a:rPr lang="pt-BR" sz="4800" i="1" dirty="0"/>
              <a:t>IDENTIDADE</a:t>
            </a:r>
            <a:r>
              <a:rPr lang="pt-BR" sz="4800" dirty="0"/>
              <a:t> 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A5CD82-235A-47F4-8AC3-F60219A3F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9345" y="2136870"/>
            <a:ext cx="5062332" cy="8614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t-BR" sz="3200" b="1" dirty="0"/>
              <a:t>Sequência didática</a:t>
            </a:r>
          </a:p>
        </p:txBody>
      </p:sp>
      <p:grpSp>
        <p:nvGrpSpPr>
          <p:cNvPr id="4" name="Google Shape;203;p52">
            <a:extLst>
              <a:ext uri="{FF2B5EF4-FFF2-40B4-BE49-F238E27FC236}">
                <a16:creationId xmlns:a16="http://schemas.microsoft.com/office/drawing/2014/main" id="{7E701233-DCB6-4829-97C1-578D707A564E}"/>
              </a:ext>
            </a:extLst>
          </p:cNvPr>
          <p:cNvGrpSpPr/>
          <p:nvPr/>
        </p:nvGrpSpPr>
        <p:grpSpPr>
          <a:xfrm>
            <a:off x="7832035" y="2173371"/>
            <a:ext cx="3461786" cy="3297862"/>
            <a:chOff x="562175" y="445050"/>
            <a:chExt cx="6340475" cy="6158300"/>
          </a:xfrm>
        </p:grpSpPr>
        <p:sp>
          <p:nvSpPr>
            <p:cNvPr id="5" name="Google Shape;204;p52">
              <a:extLst>
                <a:ext uri="{FF2B5EF4-FFF2-40B4-BE49-F238E27FC236}">
                  <a16:creationId xmlns:a16="http://schemas.microsoft.com/office/drawing/2014/main" id="{99859374-625D-4ABE-B169-F5A93D31B6EE}"/>
                </a:ext>
              </a:extLst>
            </p:cNvPr>
            <p:cNvSpPr/>
            <p:nvPr/>
          </p:nvSpPr>
          <p:spPr>
            <a:xfrm>
              <a:off x="1729675" y="445050"/>
              <a:ext cx="3732600" cy="2488200"/>
            </a:xfrm>
            <a:prstGeom prst="cloudCallout">
              <a:avLst>
                <a:gd name="adj1" fmla="val -25611"/>
                <a:gd name="adj2" fmla="val 69924"/>
              </a:avLst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205;p52">
              <a:extLst>
                <a:ext uri="{FF2B5EF4-FFF2-40B4-BE49-F238E27FC236}">
                  <a16:creationId xmlns:a16="http://schemas.microsoft.com/office/drawing/2014/main" id="{7BA3FF74-5BF7-4C3B-A3EE-1F8801BCBA13}"/>
                </a:ext>
              </a:extLst>
            </p:cNvPr>
            <p:cNvSpPr/>
            <p:nvPr/>
          </p:nvSpPr>
          <p:spPr>
            <a:xfrm>
              <a:off x="1729675" y="445050"/>
              <a:ext cx="3732600" cy="2488200"/>
            </a:xfrm>
            <a:prstGeom prst="cloudCallout">
              <a:avLst>
                <a:gd name="adj1" fmla="val 27232"/>
                <a:gd name="adj2" fmla="val 86592"/>
              </a:avLst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7" name="Google Shape;206;p52" descr="06A.png">
              <a:extLst>
                <a:ext uri="{FF2B5EF4-FFF2-40B4-BE49-F238E27FC236}">
                  <a16:creationId xmlns:a16="http://schemas.microsoft.com/office/drawing/2014/main" id="{008A76B1-E26C-4DD4-BD22-D678A6E59F36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flipH="1">
              <a:off x="3639925" y="2852450"/>
              <a:ext cx="3262725" cy="3750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Google Shape;207;p52" descr="05A.png">
              <a:extLst>
                <a:ext uri="{FF2B5EF4-FFF2-40B4-BE49-F238E27FC236}">
                  <a16:creationId xmlns:a16="http://schemas.microsoft.com/office/drawing/2014/main" id="{D8854E12-0F14-4BDE-8C8C-AE8F43A18542}"/>
                </a:ext>
              </a:extLst>
            </p:cNvPr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62175" y="3307625"/>
              <a:ext cx="2872700" cy="3295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Google Shape;208;p52">
              <a:extLst>
                <a:ext uri="{FF2B5EF4-FFF2-40B4-BE49-F238E27FC236}">
                  <a16:creationId xmlns:a16="http://schemas.microsoft.com/office/drawing/2014/main" id="{0BE8DC2C-52CC-4E01-B63D-8F6B05196DED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 l="39821" t="20314" r="37501" b="4082"/>
            <a:stretch/>
          </p:blipFill>
          <p:spPr>
            <a:xfrm>
              <a:off x="2746313" y="730875"/>
              <a:ext cx="1699324" cy="18154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Retângulo 10">
            <a:extLst>
              <a:ext uri="{FF2B5EF4-FFF2-40B4-BE49-F238E27FC236}">
                <a16:creationId xmlns:a16="http://schemas.microsoft.com/office/drawing/2014/main" id="{163234BC-F534-4D23-89F5-0838E8D15E35}"/>
              </a:ext>
            </a:extLst>
          </p:cNvPr>
          <p:cNvSpPr/>
          <p:nvPr/>
        </p:nvSpPr>
        <p:spPr>
          <a:xfrm>
            <a:off x="8282562" y="5516792"/>
            <a:ext cx="333954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hlinkClick r:id="rId5"/>
              </a:rPr>
              <a:t>https://novaescola.org.br/plano-de-aula/5205/quem-sou-eu</a:t>
            </a:r>
            <a:endParaRPr lang="pt-BR" sz="800" dirty="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34313E5D-57A2-4954-821D-EED64EEC6B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3393" y="801698"/>
            <a:ext cx="809565" cy="1239753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20E8EAD9-E28E-4306-9F70-4FC6E41415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44119" y="801699"/>
            <a:ext cx="941670" cy="1239753"/>
          </a:xfrm>
          <a:prstGeom prst="rect">
            <a:avLst/>
          </a:prstGeom>
        </p:spPr>
      </p:pic>
      <p:pic>
        <p:nvPicPr>
          <p:cNvPr id="15" name="Imagem 14" descr="Uma imagem contendo água, azul&#10;&#10;Descrição gerada automaticamente">
            <a:extLst>
              <a:ext uri="{FF2B5EF4-FFF2-40B4-BE49-F238E27FC236}">
                <a16:creationId xmlns:a16="http://schemas.microsoft.com/office/drawing/2014/main" id="{C6BDBF34-ED7E-4D24-A55B-99C6D4FD642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8084" y="2168931"/>
            <a:ext cx="1847705" cy="237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2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05FD0A-49A5-4CAA-947A-FB0DFBEF5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/>
              <a:t>REFERÊNCIAS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5AEE55-4BA6-469D-A8B8-A04714348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D’ONOFRIO, Salvatore. </a:t>
            </a:r>
            <a:r>
              <a:rPr lang="pt-BR" i="1" dirty="0"/>
              <a:t>Forma e sentido do texto literário. </a:t>
            </a:r>
            <a:r>
              <a:rPr lang="pt-BR" dirty="0"/>
              <a:t>São Paulo: Ática, 2007.</a:t>
            </a:r>
          </a:p>
          <a:p>
            <a:r>
              <a:rPr lang="pt-BR" dirty="0"/>
              <a:t>OLIVEIRA, Lívio. </a:t>
            </a:r>
            <a:r>
              <a:rPr lang="pt-BR" i="1" dirty="0"/>
              <a:t>O teorema da feira</a:t>
            </a:r>
            <a:r>
              <a:rPr lang="pt-BR" dirty="0"/>
              <a:t>. Natal: Edição do autor, 2012.</a:t>
            </a:r>
          </a:p>
          <a:p>
            <a:r>
              <a:rPr lang="pt-BR" dirty="0"/>
              <a:t>PAZ, Octavio. </a:t>
            </a:r>
            <a:r>
              <a:rPr lang="pt-BR" i="1" dirty="0"/>
              <a:t>O arco e a lira</a:t>
            </a:r>
            <a:r>
              <a:rPr lang="pt-BR" dirty="0"/>
              <a:t>. Rio de Janeiro: Nova Fronteira, 1982.</a:t>
            </a:r>
          </a:p>
          <a:p>
            <a:r>
              <a:rPr lang="pt-BR" dirty="0"/>
              <a:t>RAMALHO, Christina. A poesia é o mundo sendo: o poema na sala de aula. In: </a:t>
            </a:r>
            <a:r>
              <a:rPr lang="pt-BR" i="1" dirty="0"/>
              <a:t>Revista da </a:t>
            </a:r>
            <a:r>
              <a:rPr lang="pt-BR" i="1" dirty="0" err="1"/>
              <a:t>Anpoll</a:t>
            </a:r>
            <a:r>
              <a:rPr lang="pt-BR" dirty="0"/>
              <a:t> nº 36, p. 330-370, Florianópolis, Jan./Jun. 2014, p. 330-370.</a:t>
            </a:r>
            <a:endParaRPr lang="pt-BR" dirty="0">
              <a:hlinkClick r:id="rId2"/>
            </a:endParaRPr>
          </a:p>
          <a:p>
            <a:r>
              <a:rPr lang="pt-BR" dirty="0">
                <a:hlinkClick r:id="rId2"/>
              </a:rPr>
              <a:t>https://www.ramalhochris.com/</a:t>
            </a:r>
            <a:endParaRPr lang="pt-BR" dirty="0"/>
          </a:p>
          <a:p>
            <a:r>
              <a:rPr lang="pt-BR" dirty="0">
                <a:hlinkClick r:id="rId3"/>
              </a:rPr>
              <a:t>https://docero.com.br/doc/nn0vx1x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004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0C9E26-58A7-4B64-9233-ACA9CAAC091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/>
              <a:t>Sequência didática </a:t>
            </a:r>
            <a:r>
              <a:rPr lang="pt-BR" b="1" i="1" dirty="0"/>
              <a:t>Identidade</a:t>
            </a:r>
            <a:endParaRPr lang="pt-BR" i="1" dirty="0"/>
          </a:p>
          <a:p>
            <a:r>
              <a:rPr lang="pt-BR" b="1" dirty="0"/>
              <a:t>Autoria:</a:t>
            </a:r>
            <a:r>
              <a:rPr lang="pt-BR" dirty="0"/>
              <a:t> SIMÁRIA SALES</a:t>
            </a:r>
          </a:p>
          <a:p>
            <a:r>
              <a:rPr lang="pt-BR" b="1" dirty="0"/>
              <a:t>Data:</a:t>
            </a:r>
            <a:r>
              <a:rPr lang="pt-BR" dirty="0"/>
              <a:t> 05/12/2019</a:t>
            </a:r>
          </a:p>
          <a:p>
            <a:r>
              <a:rPr lang="pt-BR" b="1" dirty="0"/>
              <a:t>Público-alvo:</a:t>
            </a:r>
            <a:r>
              <a:rPr lang="pt-BR" dirty="0"/>
              <a:t> 9º ano do EF</a:t>
            </a:r>
          </a:p>
          <a:p>
            <a:r>
              <a:rPr lang="pt-BR" b="1" dirty="0"/>
              <a:t>Carga horária:</a:t>
            </a:r>
            <a:r>
              <a:rPr lang="pt-BR" dirty="0"/>
              <a:t> 3 h/a</a:t>
            </a:r>
          </a:p>
          <a:p>
            <a:pPr algn="just"/>
            <a:r>
              <a:rPr lang="pt-BR" b="1" dirty="0"/>
              <a:t>Descrição: </a:t>
            </a:r>
            <a:r>
              <a:rPr lang="pt-BR" dirty="0"/>
              <a:t>Atividade de leitura e interpretação do poema “EU SOU UMA CASA COMPLETA”, da escritora carioca Fernanda Maria Young de Carvalho Machado, com o objetivo de trabalhar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vocabulário, </a:t>
            </a:r>
            <a:r>
              <a:rPr lang="pt-BR" dirty="0"/>
              <a:t> valor semântico das palavras e incentivar a produção de poemas.</a:t>
            </a:r>
          </a:p>
        </p:txBody>
      </p:sp>
    </p:spTree>
    <p:extLst>
      <p:ext uri="{BB962C8B-B14F-4D97-AF65-F5344CB8AC3E}">
        <p14:creationId xmlns:p14="http://schemas.microsoft.com/office/powerpoint/2010/main" val="2572746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153BD17-484C-4619-99B7-0C0F8CB776C4}"/>
              </a:ext>
            </a:extLst>
          </p:cNvPr>
          <p:cNvSpPr/>
          <p:nvPr/>
        </p:nvSpPr>
        <p:spPr>
          <a:xfrm>
            <a:off x="4235710" y="380489"/>
            <a:ext cx="4125433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1500"/>
              </a:spcBef>
              <a:spcAft>
                <a:spcPts val="1500"/>
              </a:spcAft>
            </a:pPr>
            <a:r>
              <a:rPr lang="pt-BR" sz="1600" dirty="0">
                <a:latin typeface="Engravers MT" panose="0209070708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 sou uma casa completa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F97A591-BC1C-48AA-A492-ACCB0BB28DEF}"/>
              </a:ext>
            </a:extLst>
          </p:cNvPr>
          <p:cNvSpPr txBox="1"/>
          <p:nvPr/>
        </p:nvSpPr>
        <p:spPr>
          <a:xfrm>
            <a:off x="7212059" y="903640"/>
            <a:ext cx="3837052" cy="4885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500"/>
              </a:spcBef>
              <a:spcAft>
                <a:spcPts val="150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Posso ser os</a:t>
            </a:r>
            <a:r>
              <a:rPr lang="pt-BR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elásticos</a:t>
            </a:r>
            <a:r>
              <a:rPr lang="pt-BR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Pompom nas chiquinhas de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 menina que chora,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Chata, no pátio ao lado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um simples copo de água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Oferecido a alguém que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Trouxe uma pesada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Encomenda.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Quiçá sou eu, sim, eu.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mesma. Sofisticada e Demencial.  </a:t>
            </a:r>
          </a:p>
          <a:p>
            <a:pPr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Essa que fala Demais e diz que te ama, </a:t>
            </a:r>
          </a:p>
          <a:p>
            <a:pPr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não quer ir, e não quer Ficar aqui.</a:t>
            </a:r>
          </a:p>
          <a:p>
            <a:pPr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 aqui que vaga e Ressente.</a:t>
            </a:r>
          </a:p>
          <a:p>
            <a:pPr>
              <a:spcAft>
                <a:spcPts val="0"/>
              </a:spcAft>
            </a:pPr>
            <a:endParaRPr lang="pt-B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BR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BR" sz="11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mão esquerda de vênus</a:t>
            </a:r>
            <a:r>
              <a:rPr lang="pt-BR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Fernanda Young, 2016)</a:t>
            </a:r>
          </a:p>
          <a:p>
            <a:endParaRPr lang="pt-BR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990C4-6FE6-44BF-A11F-9BA27C2F7481}"/>
              </a:ext>
            </a:extLst>
          </p:cNvPr>
          <p:cNvSpPr txBox="1"/>
          <p:nvPr/>
        </p:nvSpPr>
        <p:spPr>
          <a:xfrm>
            <a:off x="4185892" y="903640"/>
            <a:ext cx="3275081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500"/>
              </a:spcBef>
              <a:spcAft>
                <a:spcPts val="150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 uma casa completa.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Tenho recantos em minhas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Dobras, lareira e um belo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Jardim de tulipas negras.</a:t>
            </a:r>
          </a:p>
          <a:p>
            <a:pPr>
              <a:spcBef>
                <a:spcPts val="1500"/>
              </a:spcBef>
              <a:spcAft>
                <a:spcPts val="150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Também sou uma caravela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corre ruidosa e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Escorregadia sobre os oceanos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conduzem a novos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Continentes.</a:t>
            </a:r>
            <a:endParaRPr lang="pt-B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500"/>
              </a:spcBef>
              <a:spcAft>
                <a:spcPts val="150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uma caneta macia de um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Garçom orgulhoso; ele gosta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ouvir: - Que caneta boa!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 assinam a conta.</a:t>
            </a:r>
          </a:p>
          <a:p>
            <a:pPr>
              <a:spcBef>
                <a:spcPts val="1500"/>
              </a:spcBef>
              <a:spcAft>
                <a:spcPts val="1500"/>
              </a:spcAft>
            </a:pP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79A75078-B212-4F02-9ED6-236507512209}"/>
              </a:ext>
            </a:extLst>
          </p:cNvPr>
          <p:cNvSpPr txBox="1">
            <a:spLocks/>
          </p:cNvSpPr>
          <p:nvPr/>
        </p:nvSpPr>
        <p:spPr>
          <a:xfrm rot="1693542">
            <a:off x="9351699" y="511855"/>
            <a:ext cx="2652976" cy="1049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/>
              <a:t>TEXTO</a:t>
            </a:r>
            <a:endParaRPr lang="pt-BR" dirty="0"/>
          </a:p>
        </p:txBody>
      </p:sp>
      <p:pic>
        <p:nvPicPr>
          <p:cNvPr id="10" name="Picture 2" descr="Imagem relacionada">
            <a:extLst>
              <a:ext uri="{FF2B5EF4-FFF2-40B4-BE49-F238E27FC236}">
                <a16:creationId xmlns:a16="http://schemas.microsoft.com/office/drawing/2014/main" id="{737E9CFD-1522-49EB-AFF1-24BB77535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25" y="380489"/>
            <a:ext cx="32385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1F5940B5-6556-4595-8B24-EFAEAE1D0D54}"/>
              </a:ext>
            </a:extLst>
          </p:cNvPr>
          <p:cNvSpPr/>
          <p:nvPr/>
        </p:nvSpPr>
        <p:spPr>
          <a:xfrm>
            <a:off x="449916" y="3618989"/>
            <a:ext cx="364614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>
                <a:hlinkClick r:id="rId3"/>
              </a:rPr>
              <a:t>http://www.allthingshuman.net/who-is-that-voice-in-your-head/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1599730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581E44-F037-4C25-B4E3-E21A9963F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ETAPAS</a:t>
            </a:r>
          </a:p>
        </p:txBody>
      </p:sp>
    </p:spTree>
    <p:extLst>
      <p:ext uri="{BB962C8B-B14F-4D97-AF65-F5344CB8AC3E}">
        <p14:creationId xmlns:p14="http://schemas.microsoft.com/office/powerpoint/2010/main" val="2192559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1B1723-FDB7-4BF4-B932-BD6C70681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/>
              <a:t>1ª Conhecendo </a:t>
            </a:r>
            <a:r>
              <a:rPr lang="pt-BR" b="1" dirty="0"/>
              <a:t>Fernanda Young 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A50272-2591-4F4F-AC55-ED28223DC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443" y="1573047"/>
            <a:ext cx="9954548" cy="3474557"/>
          </a:xfrm>
        </p:spPr>
        <p:txBody>
          <a:bodyPr/>
          <a:lstStyle/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Conversar com a turma sobre a escritora Fernanda Young.</a:t>
            </a:r>
          </a:p>
          <a:p>
            <a:pPr marL="0" indent="0" algn="just">
              <a:buNone/>
            </a:pPr>
            <a:r>
              <a:rPr lang="pt-BR" dirty="0"/>
              <a:t>Sugestão de site para busca de informações sobre a autora:</a:t>
            </a:r>
          </a:p>
          <a:p>
            <a:pPr marL="0" indent="0" algn="just">
              <a:buNone/>
            </a:pPr>
            <a:r>
              <a:rPr lang="pt-BR" dirty="0">
                <a:hlinkClick r:id="rId2"/>
              </a:rPr>
              <a:t>https://fernandayoung.wordpress.com/</a:t>
            </a:r>
            <a:endParaRPr lang="pt-BR" dirty="0"/>
          </a:p>
          <a:p>
            <a:pPr marL="0" indent="0" algn="just">
              <a:buNone/>
            </a:pPr>
            <a:r>
              <a:rPr lang="pt-BR" dirty="0">
                <a:hlinkClick r:id="rId3"/>
              </a:rPr>
              <a:t>https://oglobo.globo.com/opiniao/fernanda-young/</a:t>
            </a:r>
            <a:endParaRPr lang="pt-BR" dirty="0"/>
          </a:p>
          <a:p>
            <a:pPr marL="0" indent="0" algn="just">
              <a:buNone/>
            </a:pPr>
            <a:r>
              <a:rPr lang="pt-BR" dirty="0">
                <a:hlinkClick r:id="rId4"/>
              </a:rPr>
              <a:t>https://pt-br.facebook.com/fernandayoungforever/</a:t>
            </a:r>
            <a:endParaRPr lang="pt-BR" dirty="0"/>
          </a:p>
          <a:p>
            <a:pPr marL="0" indent="0" algn="just">
              <a:buNone/>
            </a:pPr>
            <a:r>
              <a:rPr lang="pt-BR" dirty="0">
                <a:hlinkClick r:id="rId5"/>
              </a:rPr>
              <a:t>https://www.culturagenial.com/poemas-fernanda-young/</a:t>
            </a:r>
            <a:endParaRPr lang="pt-BR" dirty="0">
              <a:hlinkClick r:id="rId6"/>
            </a:endParaRP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 algn="r">
              <a:buNone/>
            </a:pPr>
            <a:endParaRPr lang="pt-BR" dirty="0"/>
          </a:p>
        </p:txBody>
      </p:sp>
      <p:pic>
        <p:nvPicPr>
          <p:cNvPr id="2052" name="Picture 4" descr="Resultado de imagem para fernanda young">
            <a:extLst>
              <a:ext uri="{FF2B5EF4-FFF2-40B4-BE49-F238E27FC236}">
                <a16:creationId xmlns:a16="http://schemas.microsoft.com/office/drawing/2014/main" id="{2BA2A4CE-5AFA-42F6-A4DF-59E42DAF2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240" y="1948070"/>
            <a:ext cx="2760131" cy="3099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9E2866C7-47BE-46EC-A6E3-9EFA2494B901}"/>
              </a:ext>
            </a:extLst>
          </p:cNvPr>
          <p:cNvSpPr/>
          <p:nvPr/>
        </p:nvSpPr>
        <p:spPr>
          <a:xfrm>
            <a:off x="8367247" y="5034198"/>
            <a:ext cx="232467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800" dirty="0">
                <a:hlinkClick r:id="rId8"/>
              </a:rPr>
              <a:t>https://pt.wikipedia.org/wiki/Fernanda_Young</a:t>
            </a:r>
            <a:endParaRPr lang="pt-BR" sz="800" dirty="0"/>
          </a:p>
        </p:txBody>
      </p:sp>
    </p:spTree>
    <p:extLst>
      <p:ext uri="{BB962C8B-B14F-4D97-AF65-F5344CB8AC3E}">
        <p14:creationId xmlns:p14="http://schemas.microsoft.com/office/powerpoint/2010/main" val="2910025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1B1723-FDB7-4BF4-B932-BD6C7068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702" y="1241840"/>
            <a:ext cx="9520158" cy="1049235"/>
          </a:xfrm>
        </p:spPr>
        <p:txBody>
          <a:bodyPr>
            <a:normAutofit fontScale="90000"/>
          </a:bodyPr>
          <a:lstStyle/>
          <a:p>
            <a:br>
              <a:rPr lang="pt-BR" sz="3600" b="1" dirty="0"/>
            </a:br>
            <a:br>
              <a:rPr lang="pt-BR" sz="3600" b="1" dirty="0"/>
            </a:br>
            <a:r>
              <a:rPr lang="pt-BR" sz="3600" b="1" dirty="0"/>
              <a:t>2ª Conhecendo o poema </a:t>
            </a:r>
            <a:br>
              <a:rPr lang="pt-BR" sz="3200" dirty="0"/>
            </a:b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A50272-2591-4F4F-AC55-ED28223DC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954548" cy="4195481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/>
              <a:t>Distribuir o poema, e, em seguida, realizar: leitura silenciosa, leitura oral feita pelo/a professor/a e leitura feita por algum/a aluno/a.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705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1B1723-FDB7-4BF4-B932-BD6C7068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1090" y="1626154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3ª As redundâncias e os estranhamentos no poema</a:t>
            </a:r>
            <a:br>
              <a:rPr lang="pt-BR" dirty="0"/>
            </a:br>
            <a:br>
              <a:rPr lang="pt-BR" sz="3200" dirty="0"/>
            </a:b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A50272-2591-4F4F-AC55-ED28223DC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1090" y="1843019"/>
            <a:ext cx="9954548" cy="467918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dirty="0"/>
              <a:t>1) Trabalhar com a turma o reconhecimento das redundâncias (o que é repetitivo) e dos estranhamentos (o que parece diferente) presentes no poema. Fazer a marcação no texto dos substantivos com que o eu lírico se compara (casa, caravela, caneta, elásticos e copo de água).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/>
              <a:t>2) Mostrar  que, além dos substantivos, também há uma presença repetida de verbos no presente do indicativo, cujo efeito é aproximar o leitor do tema proposto, visto que projeta as reflexões no tempo presente.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/>
              <a:t>3) Marcar as palavras que  são desconhecidas no texto e procurar o significado.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/>
              <a:t>4) Finalizar a abordagem ao poema pedindo que a turma diga o que compreendeu: Quais são os sentimentos, sensações e opiniões expressos pelo eu do poema? Após a leitura que fizemos, o que o título do poema quer dizer?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2444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153BD17-484C-4619-99B7-0C0F8CB776C4}"/>
              </a:ext>
            </a:extLst>
          </p:cNvPr>
          <p:cNvSpPr/>
          <p:nvPr/>
        </p:nvSpPr>
        <p:spPr>
          <a:xfrm>
            <a:off x="4185892" y="565086"/>
            <a:ext cx="4223856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1500"/>
              </a:spcBef>
              <a:spcAft>
                <a:spcPts val="1500"/>
              </a:spcAft>
            </a:pPr>
            <a:r>
              <a:rPr lang="pt-BR" sz="1600" dirty="0">
                <a:latin typeface="Engravers MT" panose="0209070708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 sou uma casa completa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F97A591-BC1C-48AA-A492-ACCB0BB28DEF}"/>
              </a:ext>
            </a:extLst>
          </p:cNvPr>
          <p:cNvSpPr txBox="1"/>
          <p:nvPr/>
        </p:nvSpPr>
        <p:spPr>
          <a:xfrm>
            <a:off x="7508545" y="1063128"/>
            <a:ext cx="3995883" cy="4439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500"/>
              </a:spcBef>
              <a:spcAft>
                <a:spcPts val="150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Posso ser os</a:t>
            </a:r>
            <a:r>
              <a:rPr lang="pt-BR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highlight>
                  <a:srgbClr val="FF00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elásticos</a:t>
            </a:r>
            <a:r>
              <a:rPr lang="pt-BR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Pompom nas chiquinhas de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 menina que </a:t>
            </a:r>
            <a:r>
              <a:rPr lang="pt-BR" dirty="0"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chora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Chata, no pátio ao lado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um simples </a:t>
            </a:r>
            <a:r>
              <a:rPr lang="pt-BR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copo de água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Oferecido a alguém que </a:t>
            </a:r>
          </a:p>
          <a:p>
            <a:r>
              <a:rPr lang="pt-B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Trouxe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uma pesada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Encomenda.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Quiçá </a:t>
            </a:r>
            <a:r>
              <a:rPr lang="pt-B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sou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eu, sim, eu.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mesma. Sofisticada e Demencial.  </a:t>
            </a:r>
          </a:p>
          <a:p>
            <a:pPr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Essa que fala Demais e </a:t>
            </a:r>
            <a:r>
              <a:rPr lang="pt-B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diz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te ama, </a:t>
            </a:r>
          </a:p>
          <a:p>
            <a:pPr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não quer ir, e não quer Ficar aqui.</a:t>
            </a:r>
          </a:p>
          <a:p>
            <a:pPr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 aqui que </a:t>
            </a:r>
            <a:r>
              <a:rPr lang="pt-B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vaga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Ressente</a:t>
            </a:r>
            <a:endParaRPr lang="pt-BR" dirty="0">
              <a:highlight>
                <a:srgbClr val="00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990C4-6FE6-44BF-A11F-9BA27C2F7481}"/>
              </a:ext>
            </a:extLst>
          </p:cNvPr>
          <p:cNvSpPr txBox="1"/>
          <p:nvPr/>
        </p:nvSpPr>
        <p:spPr>
          <a:xfrm>
            <a:off x="4185892" y="1063128"/>
            <a:ext cx="327508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500"/>
              </a:spcBef>
              <a:spcAft>
                <a:spcPts val="1500"/>
              </a:spcAft>
            </a:pPr>
            <a:r>
              <a:rPr lang="pt-BR" dirty="0"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uma</a:t>
            </a:r>
            <a:r>
              <a:rPr lang="pt-BR" dirty="0">
                <a:highlight>
                  <a:srgbClr val="FF00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highlight>
                  <a:srgbClr val="FF00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casa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completa.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Tenho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recantos em minhas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Dobras, lareira e um belo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Jardim de tulipas negras.</a:t>
            </a:r>
          </a:p>
          <a:p>
            <a:pPr>
              <a:spcBef>
                <a:spcPts val="1500"/>
              </a:spcBef>
              <a:spcAft>
                <a:spcPts val="150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Também</a:t>
            </a:r>
            <a:r>
              <a:rPr lang="pt-BR" dirty="0"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sou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 </a:t>
            </a:r>
            <a:r>
              <a:rPr lang="pt-BR" b="1" dirty="0">
                <a:highlight>
                  <a:srgbClr val="FF00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caravela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pt-BR" dirty="0"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corre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ruidosa e</a:t>
            </a:r>
            <a:br>
              <a:rPr lang="pt-BR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Escorregadia sobre os oceanos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dirty="0"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conduzem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novos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Continentes.</a:t>
            </a:r>
            <a:endParaRPr lang="pt-B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500"/>
              </a:spcBef>
              <a:spcAft>
                <a:spcPts val="150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uma </a:t>
            </a:r>
            <a:r>
              <a:rPr lang="pt-BR" b="1" dirty="0">
                <a:highlight>
                  <a:srgbClr val="FF00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caneta</a:t>
            </a:r>
            <a:r>
              <a:rPr lang="pt-BR" dirty="0">
                <a:highlight>
                  <a:srgbClr val="FF00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macia de um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Garçom orgulhoso; ele </a:t>
            </a:r>
            <a:r>
              <a:rPr lang="pt-BR" dirty="0"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gosta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ouvir: - Que caneta boa!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 </a:t>
            </a:r>
            <a:r>
              <a:rPr lang="pt-BR" dirty="0"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assinam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conta.</a:t>
            </a:r>
          </a:p>
        </p:txBody>
      </p:sp>
      <p:pic>
        <p:nvPicPr>
          <p:cNvPr id="1026" name="Picture 2" descr="Imagem relacionada">
            <a:extLst>
              <a:ext uri="{FF2B5EF4-FFF2-40B4-BE49-F238E27FC236}">
                <a16:creationId xmlns:a16="http://schemas.microsoft.com/office/drawing/2014/main" id="{99AA0B4E-FEB1-439E-A9FF-8037C0C92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40" y="549766"/>
            <a:ext cx="32385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8AE7C8AD-1DBE-4B2D-9519-E09C12FD9BA5}"/>
              </a:ext>
            </a:extLst>
          </p:cNvPr>
          <p:cNvSpPr/>
          <p:nvPr/>
        </p:nvSpPr>
        <p:spPr>
          <a:xfrm>
            <a:off x="269876" y="3788266"/>
            <a:ext cx="364614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>
                <a:hlinkClick r:id="rId3"/>
              </a:rPr>
              <a:t>http://www.allthingshuman.net/who-is-that-voice-in-your-head/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4176918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1B1723-FDB7-4BF4-B932-BD6C7068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8530" y="1705666"/>
            <a:ext cx="9520158" cy="1049235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4ª Atividade de produção de texto: </a:t>
            </a:r>
            <a:r>
              <a:rPr lang="pt-BR" sz="3600" b="1" i="1" dirty="0"/>
              <a:t>identidade</a:t>
            </a:r>
            <a:br>
              <a:rPr lang="pt-BR" dirty="0"/>
            </a:br>
            <a:br>
              <a:rPr lang="pt-BR" sz="3200" dirty="0"/>
            </a:b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A50272-2591-4F4F-AC55-ED28223DC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8530" y="2105928"/>
            <a:ext cx="9954548" cy="36057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1) Perguntar à turma: O que você lembra  quando você ouve a palavra identidade.</a:t>
            </a:r>
          </a:p>
          <a:p>
            <a:pPr marL="0" indent="0" algn="just">
              <a:buNone/>
            </a:pPr>
            <a:r>
              <a:rPr lang="pt-BR" dirty="0"/>
              <a:t>2) Perguntar à turma: O que o poema revela sobre a identidade do eu lírico?</a:t>
            </a:r>
          </a:p>
          <a:p>
            <a:pPr marL="0" indent="0" algn="just">
              <a:buNone/>
            </a:pPr>
            <a:r>
              <a:rPr lang="pt-BR" dirty="0"/>
              <a:t>2) Pedir aos/às alunos/as que criem um poema de duas estrofes, tendo como referência a 1ª e a 4ª estrofes do poema trabalhado.</a:t>
            </a:r>
          </a:p>
          <a:p>
            <a:pPr marL="0" indent="0" algn="just">
              <a:buNone/>
            </a:pPr>
            <a:r>
              <a:rPr lang="pt-BR" dirty="0"/>
              <a:t>3) Pedir que os/as alunos/as leiam oralmente o poema  que criaram.</a:t>
            </a:r>
          </a:p>
          <a:p>
            <a:pPr marL="0" indent="0" algn="just">
              <a:buNone/>
            </a:pPr>
            <a:r>
              <a:rPr lang="pt-BR" dirty="0"/>
              <a:t>4) Debater com a turma as impressões sobre a atividade </a:t>
            </a:r>
            <a:r>
              <a:rPr lang="pt-BR" i="1" dirty="0"/>
              <a:t>Identidade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471866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eria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766</TotalTime>
  <Words>630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Engravers MT</vt:lpstr>
      <vt:lpstr>Palatino Linotype</vt:lpstr>
      <vt:lpstr>Times New Roman</vt:lpstr>
      <vt:lpstr>Galeria</vt:lpstr>
      <vt:lpstr>IDENTIDADE  </vt:lpstr>
      <vt:lpstr>Apresentação do PowerPoint</vt:lpstr>
      <vt:lpstr>Apresentação do PowerPoint</vt:lpstr>
      <vt:lpstr>ETAPAS</vt:lpstr>
      <vt:lpstr>1ª Conhecendo Fernanda Young  </vt:lpstr>
      <vt:lpstr>  2ª Conhecendo o poema   </vt:lpstr>
      <vt:lpstr>3ª As redundâncias e os estranhamentos no poema   </vt:lpstr>
      <vt:lpstr>Apresentação do PowerPoint</vt:lpstr>
      <vt:lpstr>4ª Atividade de produção de texto: identidade   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BRINCANDO DE CÃO E GATO</dc:title>
  <dc:creator>Christina Bielinski Ramalho</dc:creator>
  <cp:lastModifiedBy>Christina Bielinski Ramalho</cp:lastModifiedBy>
  <cp:revision>57</cp:revision>
  <cp:lastPrinted>2019-12-05T13:19:46Z</cp:lastPrinted>
  <dcterms:created xsi:type="dcterms:W3CDTF">2019-10-20T10:59:42Z</dcterms:created>
  <dcterms:modified xsi:type="dcterms:W3CDTF">2019-12-29T06:03:09Z</dcterms:modified>
</cp:coreProperties>
</file>